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79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3481D0-D9A3-4A7C-9F02-450728240C0F}" type="datetimeFigureOut">
              <a:rPr lang="en-US" smtClean="0"/>
              <a:pPr/>
              <a:t>2/1/2021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A43466-7308-474A-9D14-3C87510EC30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Ingratitude = </a:t>
            </a:r>
            <a:r>
              <a:rPr lang="en-US" sz="1200" b="0" i="0" kern="1200" dirty="0" smtClean="0">
                <a:solidFill>
                  <a:schemeClr val="tx1"/>
                </a:solidFill>
                <a:latin typeface="+mn-lt"/>
                <a:ea typeface="+mn-ea"/>
                <a:cs typeface="+mn-cs"/>
              </a:rPr>
              <a:t>a discreditable lack of gratitude.</a:t>
            </a:r>
          </a:p>
          <a:p>
            <a:r>
              <a:rPr lang="en-US" dirty="0" smtClean="0"/>
              <a:t>Gratitude = </a:t>
            </a:r>
            <a:r>
              <a:rPr lang="en-US" sz="1200" b="0" i="0" kern="1200" dirty="0" smtClean="0">
                <a:solidFill>
                  <a:schemeClr val="tx1"/>
                </a:solidFill>
                <a:latin typeface="+mn-lt"/>
                <a:ea typeface="+mn-ea"/>
                <a:cs typeface="+mn-cs"/>
              </a:rPr>
              <a:t>the quality of being thankful; readiness to show appreciation for and to return kindness.</a:t>
            </a:r>
          </a:p>
          <a:p>
            <a:r>
              <a:rPr lang="en-US" sz="1200" b="0" i="0" kern="1200" dirty="0" smtClean="0">
                <a:solidFill>
                  <a:schemeClr val="tx1"/>
                </a:solidFill>
                <a:latin typeface="+mn-lt"/>
                <a:ea typeface="+mn-ea"/>
                <a:cs typeface="+mn-cs"/>
              </a:rPr>
              <a:t>Malice = the desire to harm someone; ill will</a:t>
            </a:r>
          </a:p>
          <a:p>
            <a:r>
              <a:rPr lang="en-US" sz="1200" b="0" i="0" kern="1200" dirty="0" smtClean="0">
                <a:solidFill>
                  <a:schemeClr val="tx1"/>
                </a:solidFill>
                <a:latin typeface="+mn-lt"/>
                <a:ea typeface="+mn-ea"/>
                <a:cs typeface="+mn-cs"/>
              </a:rPr>
              <a:t>Propensity = an inclination or natural tendency to behave in a particular way.</a:t>
            </a:r>
          </a:p>
          <a:p>
            <a:endParaRPr lang="en-US" dirty="0"/>
          </a:p>
        </p:txBody>
      </p:sp>
      <p:sp>
        <p:nvSpPr>
          <p:cNvPr id="4" name="Slide Number Placeholder 3"/>
          <p:cNvSpPr>
            <a:spLocks noGrp="1"/>
          </p:cNvSpPr>
          <p:nvPr>
            <p:ph type="sldNum" sz="quarter" idx="10"/>
          </p:nvPr>
        </p:nvSpPr>
        <p:spPr/>
        <p:txBody>
          <a:bodyPr/>
          <a:lstStyle/>
          <a:p>
            <a:fld id="{A6A43466-7308-474A-9D14-3C87510EC309}" type="slidenum">
              <a:rPr lang="en-US" smtClean="0"/>
              <a:pPr/>
              <a:t>5</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Marvel = be filled with wonder or astonishment.</a:t>
            </a:r>
          </a:p>
          <a:p>
            <a:r>
              <a:rPr lang="en-US" sz="1200" b="0" i="0" kern="1200" dirty="0" smtClean="0">
                <a:solidFill>
                  <a:schemeClr val="tx1"/>
                </a:solidFill>
                <a:latin typeface="+mn-lt"/>
                <a:ea typeface="+mn-ea"/>
                <a:cs typeface="+mn-cs"/>
              </a:rPr>
              <a:t>Hard-hearted = incapable of being moved to pity or tenderness; unfeeling</a:t>
            </a:r>
          </a:p>
          <a:p>
            <a:r>
              <a:rPr lang="en-US" sz="1200" b="0" i="0" kern="1200" dirty="0" smtClean="0">
                <a:solidFill>
                  <a:schemeClr val="tx1"/>
                </a:solidFill>
                <a:latin typeface="+mn-lt"/>
                <a:ea typeface="+mn-ea"/>
                <a:cs typeface="+mn-cs"/>
              </a:rPr>
              <a:t>Indiscretion = the quality of behaving or speaking in such a way as to avoid causing offence or revealing confidential information</a:t>
            </a:r>
          </a:p>
          <a:p>
            <a:endParaRPr lang="en-US" dirty="0"/>
          </a:p>
        </p:txBody>
      </p:sp>
      <p:sp>
        <p:nvSpPr>
          <p:cNvPr id="4" name="Slide Number Placeholder 3"/>
          <p:cNvSpPr>
            <a:spLocks noGrp="1"/>
          </p:cNvSpPr>
          <p:nvPr>
            <p:ph type="sldNum" sz="quarter" idx="10"/>
          </p:nvPr>
        </p:nvSpPr>
        <p:spPr/>
        <p:txBody>
          <a:bodyPr/>
          <a:lstStyle/>
          <a:p>
            <a:fld id="{A6A43466-7308-474A-9D14-3C87510EC309}" type="slidenum">
              <a:rPr lang="en-US" smtClean="0"/>
              <a:pPr/>
              <a:t>44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Conscientious = wishing to do one's work or duty well and thoroughly.</a:t>
            </a:r>
          </a:p>
          <a:p>
            <a:r>
              <a:rPr lang="en-US" sz="1200" b="0" i="0" kern="1200" dirty="0" smtClean="0">
                <a:solidFill>
                  <a:schemeClr val="tx1"/>
                </a:solidFill>
                <a:latin typeface="+mn-lt"/>
                <a:ea typeface="+mn-ea"/>
                <a:cs typeface="+mn-cs"/>
              </a:rPr>
              <a:t>Revolting = causing intense disgust; disgusting</a:t>
            </a:r>
          </a:p>
          <a:p>
            <a:r>
              <a:rPr lang="en-US" sz="1200" b="0" i="0" kern="1200" dirty="0" smtClean="0">
                <a:solidFill>
                  <a:schemeClr val="tx1"/>
                </a:solidFill>
                <a:latin typeface="+mn-lt"/>
                <a:ea typeface="+mn-ea"/>
                <a:cs typeface="+mn-cs"/>
              </a:rPr>
              <a:t>Disgust = a feeling of revulsion or strong disapproval aroused by something unpleasant or offensive.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latin typeface="+mn-lt"/>
                <a:ea typeface="+mn-ea"/>
                <a:cs typeface="+mn-cs"/>
              </a:rPr>
              <a:t>Turnkey =a jailer</a:t>
            </a:r>
          </a:p>
          <a:p>
            <a:r>
              <a:rPr lang="en-US" sz="1200" b="0" i="0" kern="1200" dirty="0" smtClean="0">
                <a:solidFill>
                  <a:schemeClr val="tx1"/>
                </a:solidFill>
                <a:latin typeface="+mn-lt"/>
                <a:ea typeface="+mn-ea"/>
                <a:cs typeface="+mn-cs"/>
              </a:rPr>
              <a:t>Correction = punishment, especially that of criminals in prison intended to rectify their </a:t>
            </a:r>
            <a:r>
              <a:rPr lang="en-US" sz="1200" b="0" i="0" kern="1200" dirty="0" err="1" smtClean="0">
                <a:solidFill>
                  <a:schemeClr val="tx1"/>
                </a:solidFill>
                <a:latin typeface="+mn-lt"/>
                <a:ea typeface="+mn-ea"/>
                <a:cs typeface="+mn-cs"/>
              </a:rPr>
              <a:t>behaviour</a:t>
            </a:r>
            <a:r>
              <a:rPr lang="en-US" sz="1200" b="0" i="0" kern="1200" dirty="0" smtClean="0">
                <a:solidFill>
                  <a:schemeClr val="tx1"/>
                </a:solidFill>
                <a:latin typeface="+mn-lt"/>
                <a:ea typeface="+mn-ea"/>
                <a:cs typeface="+mn-cs"/>
              </a:rPr>
              <a:t>.</a:t>
            </a:r>
          </a:p>
          <a:p>
            <a:r>
              <a:rPr lang="en-US" sz="1200" b="0" i="0" kern="1200" dirty="0" smtClean="0">
                <a:solidFill>
                  <a:schemeClr val="tx1"/>
                </a:solidFill>
                <a:latin typeface="+mn-lt"/>
                <a:ea typeface="+mn-ea"/>
                <a:cs typeface="+mn-cs"/>
              </a:rPr>
              <a:t>Chastisement is the act of scolding or punishing someone</a:t>
            </a:r>
          </a:p>
          <a:p>
            <a:r>
              <a:rPr lang="en-US" sz="1200" b="0" i="0" kern="1200" dirty="0" smtClean="0">
                <a:solidFill>
                  <a:schemeClr val="tx1"/>
                </a:solidFill>
                <a:latin typeface="+mn-lt"/>
                <a:ea typeface="+mn-ea"/>
                <a:cs typeface="+mn-cs"/>
              </a:rPr>
              <a:t>Vent = an opening that allows air, gas, or liquid to pass out of or into a confined space.</a:t>
            </a:r>
          </a:p>
          <a:p>
            <a:r>
              <a:rPr lang="en-US" sz="1200" b="0" i="0" kern="1200" dirty="0" smtClean="0">
                <a:solidFill>
                  <a:schemeClr val="tx1"/>
                </a:solidFill>
                <a:latin typeface="+mn-lt"/>
                <a:ea typeface="+mn-ea"/>
                <a:cs typeface="+mn-cs"/>
              </a:rPr>
              <a:t>	the release or expression of a strong emotion, energy, etc.</a:t>
            </a:r>
          </a:p>
          <a:p>
            <a:r>
              <a:rPr lang="en-US" sz="1200" b="0" i="0" kern="1200" dirty="0" smtClean="0">
                <a:solidFill>
                  <a:schemeClr val="tx1"/>
                </a:solidFill>
                <a:latin typeface="+mn-lt"/>
                <a:ea typeface="+mn-ea"/>
                <a:cs typeface="+mn-cs"/>
              </a:rPr>
              <a:t>Indolent = wanting to avoid activity or exertion; lazy</a:t>
            </a:r>
          </a:p>
          <a:p>
            <a:endParaRPr lang="en-US" sz="1200" b="0" i="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6A43466-7308-474A-9D14-3C87510EC309}" type="slidenum">
              <a:rPr lang="en-US" smtClean="0"/>
              <a:pPr/>
              <a:t>45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invective = vituperation: abusive or venomous language used to express blame or censure or bitter deep-seated ill will</a:t>
            </a:r>
          </a:p>
          <a:p>
            <a:r>
              <a:rPr lang="en-US" sz="1200" b="0" i="0" kern="1200" dirty="0" smtClean="0">
                <a:solidFill>
                  <a:schemeClr val="tx1"/>
                </a:solidFill>
                <a:latin typeface="+mn-lt"/>
                <a:ea typeface="+mn-ea"/>
                <a:cs typeface="+mn-cs"/>
              </a:rPr>
              <a:t>Timorous = showing or suffering from nervousness or a lack of confidence.</a:t>
            </a:r>
          </a:p>
          <a:p>
            <a:endParaRPr lang="en-US" dirty="0"/>
          </a:p>
        </p:txBody>
      </p:sp>
      <p:sp>
        <p:nvSpPr>
          <p:cNvPr id="4" name="Slide Number Placeholder 3"/>
          <p:cNvSpPr>
            <a:spLocks noGrp="1"/>
          </p:cNvSpPr>
          <p:nvPr>
            <p:ph type="sldNum" sz="quarter" idx="10"/>
          </p:nvPr>
        </p:nvSpPr>
        <p:spPr/>
        <p:txBody>
          <a:bodyPr/>
          <a:lstStyle/>
          <a:p>
            <a:fld id="{A6A43466-7308-474A-9D14-3C87510EC309}" type="slidenum">
              <a:rPr lang="en-US" smtClean="0"/>
              <a:pPr/>
              <a:t>46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Exasperated = irritate intensely; infuriate.</a:t>
            </a:r>
          </a:p>
          <a:p>
            <a:r>
              <a:rPr lang="en-US" sz="1200" b="0" i="0" kern="1200" dirty="0" smtClean="0">
                <a:solidFill>
                  <a:schemeClr val="tx1"/>
                </a:solidFill>
                <a:latin typeface="+mn-lt"/>
                <a:ea typeface="+mn-ea"/>
                <a:cs typeface="+mn-cs"/>
              </a:rPr>
              <a:t>Contumely = insolent or insulting language or treatment.</a:t>
            </a:r>
          </a:p>
          <a:p>
            <a:r>
              <a:rPr lang="en-US" sz="1200" b="0" i="0" kern="1200" dirty="0" smtClean="0">
                <a:solidFill>
                  <a:schemeClr val="tx1"/>
                </a:solidFill>
                <a:latin typeface="+mn-lt"/>
                <a:ea typeface="+mn-ea"/>
                <a:cs typeface="+mn-cs"/>
              </a:rPr>
              <a:t>Fraud = wrongful or criminal deception intended to result in financial or personal gain</a:t>
            </a:r>
          </a:p>
          <a:p>
            <a:r>
              <a:rPr lang="en-US" sz="1200" b="0" i="0" kern="1200" dirty="0" smtClean="0">
                <a:solidFill>
                  <a:schemeClr val="tx1"/>
                </a:solidFill>
                <a:latin typeface="+mn-lt"/>
                <a:ea typeface="+mn-ea"/>
                <a:cs typeface="+mn-cs"/>
              </a:rPr>
              <a:t>	a person or thing intended to deceive others, typically by unjustifiably claiming or being credited with accomplishments or qualities.</a:t>
            </a:r>
          </a:p>
          <a:p>
            <a:r>
              <a:rPr lang="en-US" sz="1200" b="0" i="0" kern="1200" dirty="0" smtClean="0">
                <a:solidFill>
                  <a:schemeClr val="tx1"/>
                </a:solidFill>
                <a:latin typeface="+mn-lt"/>
                <a:ea typeface="+mn-ea"/>
                <a:cs typeface="+mn-cs"/>
              </a:rPr>
              <a:t>Deception = the action of deceiving someone</a:t>
            </a:r>
          </a:p>
          <a:p>
            <a:r>
              <a:rPr lang="en-US" sz="1200" b="0" i="0" kern="1200" dirty="0" smtClean="0">
                <a:solidFill>
                  <a:schemeClr val="tx1"/>
                </a:solidFill>
                <a:latin typeface="+mn-lt"/>
                <a:ea typeface="+mn-ea"/>
                <a:cs typeface="+mn-cs"/>
              </a:rPr>
              <a:t>Deceive = deliberately cause (someone) to believe something that is not true, especially for personal gain.</a:t>
            </a:r>
            <a:endParaRPr lang="en-US" dirty="0"/>
          </a:p>
        </p:txBody>
      </p:sp>
      <p:sp>
        <p:nvSpPr>
          <p:cNvPr id="4" name="Slide Number Placeholder 3"/>
          <p:cNvSpPr>
            <a:spLocks noGrp="1"/>
          </p:cNvSpPr>
          <p:nvPr>
            <p:ph type="sldNum" sz="quarter" idx="10"/>
          </p:nvPr>
        </p:nvSpPr>
        <p:spPr/>
        <p:txBody>
          <a:bodyPr/>
          <a:lstStyle/>
          <a:p>
            <a:fld id="{A6A43466-7308-474A-9D14-3C87510EC309}" type="slidenum">
              <a:rPr lang="en-US" smtClean="0"/>
              <a:pPr/>
              <a:t>47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Amusement = the state or experience of finding something funny.</a:t>
            </a:r>
          </a:p>
          <a:p>
            <a:r>
              <a:rPr lang="en-US" sz="1200" b="0" i="0" kern="1200" dirty="0" smtClean="0">
                <a:solidFill>
                  <a:schemeClr val="tx1"/>
                </a:solidFill>
                <a:latin typeface="+mn-lt"/>
                <a:ea typeface="+mn-ea"/>
                <a:cs typeface="+mn-cs"/>
              </a:rPr>
              <a:t>	=</a:t>
            </a:r>
            <a:r>
              <a:rPr lang="en-US" sz="1200" b="0" i="0"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the provision or enjoyment of entertainment.</a:t>
            </a:r>
          </a:p>
          <a:p>
            <a:r>
              <a:rPr lang="en-US" sz="1200" b="0" i="0" kern="1200" dirty="0" smtClean="0">
                <a:solidFill>
                  <a:schemeClr val="tx1"/>
                </a:solidFill>
                <a:latin typeface="+mn-lt"/>
                <a:ea typeface="+mn-ea"/>
                <a:cs typeface="+mn-cs"/>
              </a:rPr>
              <a:t>Salutary =</a:t>
            </a:r>
            <a:r>
              <a:rPr lang="en-US" sz="1200" b="0" i="0"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(especially with reference to something unwelcome or unpleasant) producing good effects; beneficial. </a:t>
            </a:r>
          </a:p>
          <a:p>
            <a:r>
              <a:rPr lang="en-US" sz="1200" b="0" i="0" kern="1200" dirty="0" smtClean="0">
                <a:solidFill>
                  <a:schemeClr val="tx1"/>
                </a:solidFill>
                <a:latin typeface="+mn-lt"/>
                <a:ea typeface="+mn-ea"/>
                <a:cs typeface="+mn-cs"/>
              </a:rPr>
              <a:t>Distraction = a thing that prevents someone from concentrating on something else.</a:t>
            </a:r>
          </a:p>
          <a:p>
            <a:r>
              <a:rPr lang="en-US" sz="1200" b="0" i="0" kern="1200" dirty="0" smtClean="0">
                <a:solidFill>
                  <a:schemeClr val="tx1"/>
                </a:solidFill>
                <a:latin typeface="+mn-lt"/>
                <a:ea typeface="+mn-ea"/>
                <a:cs typeface="+mn-cs"/>
              </a:rPr>
              <a:t>Sooth = having a gently calming effect</a:t>
            </a:r>
          </a:p>
          <a:p>
            <a:r>
              <a:rPr lang="en-US" sz="1200" b="0" i="0" kern="1200" dirty="0" smtClean="0">
                <a:solidFill>
                  <a:schemeClr val="tx1"/>
                </a:solidFill>
                <a:latin typeface="+mn-lt"/>
                <a:ea typeface="+mn-ea"/>
                <a:cs typeface="+mn-cs"/>
              </a:rPr>
              <a:t>Pines = Intense longing or grief.</a:t>
            </a:r>
          </a:p>
          <a:p>
            <a:r>
              <a:rPr lang="en-US" sz="1200" b="0" i="0" kern="1200" dirty="0" smtClean="0">
                <a:solidFill>
                  <a:schemeClr val="tx1"/>
                </a:solidFill>
                <a:latin typeface="+mn-lt"/>
                <a:ea typeface="+mn-ea"/>
                <a:cs typeface="+mn-cs"/>
              </a:rPr>
              <a:t>Fret = be constantly or visibly anxious</a:t>
            </a:r>
          </a:p>
          <a:p>
            <a:r>
              <a:rPr lang="en-US" sz="1200" b="0" i="0" kern="1200" dirty="0" smtClean="0">
                <a:solidFill>
                  <a:schemeClr val="tx1"/>
                </a:solidFill>
                <a:latin typeface="+mn-lt"/>
                <a:ea typeface="+mn-ea"/>
                <a:cs typeface="+mn-cs"/>
              </a:rPr>
              <a:t>Invigoration = making one feel strong, healthy, and full of energy</a:t>
            </a:r>
          </a:p>
          <a:p>
            <a:r>
              <a:rPr lang="en-US" sz="1200" b="0" i="0" kern="1200" dirty="0" smtClean="0">
                <a:solidFill>
                  <a:schemeClr val="tx1"/>
                </a:solidFill>
                <a:latin typeface="+mn-lt"/>
                <a:ea typeface="+mn-ea"/>
                <a:cs typeface="+mn-cs"/>
              </a:rPr>
              <a:t>Tranquil = free from disturbance; calm.</a:t>
            </a:r>
            <a:endParaRPr lang="en-US" dirty="0"/>
          </a:p>
        </p:txBody>
      </p:sp>
      <p:sp>
        <p:nvSpPr>
          <p:cNvPr id="4" name="Slide Number Placeholder 3"/>
          <p:cNvSpPr>
            <a:spLocks noGrp="1"/>
          </p:cNvSpPr>
          <p:nvPr>
            <p:ph type="sldNum" sz="quarter" idx="10"/>
          </p:nvPr>
        </p:nvSpPr>
        <p:spPr/>
        <p:txBody>
          <a:bodyPr/>
          <a:lstStyle/>
          <a:p>
            <a:fld id="{A6A43466-7308-474A-9D14-3C87510EC309}" type="slidenum">
              <a:rPr lang="en-US" smtClean="0"/>
              <a:pPr/>
              <a:t>48</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Incredible = impossible to believe.</a:t>
            </a:r>
            <a:endParaRPr lang="en-US" dirty="0"/>
          </a:p>
        </p:txBody>
      </p:sp>
      <p:sp>
        <p:nvSpPr>
          <p:cNvPr id="4" name="Slide Number Placeholder 3"/>
          <p:cNvSpPr>
            <a:spLocks noGrp="1"/>
          </p:cNvSpPr>
          <p:nvPr>
            <p:ph type="sldNum" sz="quarter" idx="10"/>
          </p:nvPr>
        </p:nvSpPr>
        <p:spPr/>
        <p:txBody>
          <a:bodyPr/>
          <a:lstStyle/>
          <a:p>
            <a:fld id="{A6A43466-7308-474A-9D14-3C87510EC309}" type="slidenum">
              <a:rPr lang="en-US" smtClean="0"/>
              <a:pPr/>
              <a:t>50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Obstinate = </a:t>
            </a:r>
            <a:r>
              <a:rPr lang="en-US" sz="1200" b="0" i="0" kern="1200" dirty="0" smtClean="0">
                <a:solidFill>
                  <a:schemeClr val="tx1"/>
                </a:solidFill>
                <a:latin typeface="+mn-lt"/>
                <a:ea typeface="+mn-ea"/>
                <a:cs typeface="+mn-cs"/>
              </a:rPr>
              <a:t>stubbornly refusing to change one's opinion or chosen course of action, despite attempts to persuade one to do so.</a:t>
            </a:r>
          </a:p>
          <a:p>
            <a:r>
              <a:rPr lang="en-US" sz="1200" b="0" i="0" kern="1200" dirty="0" smtClean="0">
                <a:solidFill>
                  <a:schemeClr val="tx1"/>
                </a:solidFill>
                <a:latin typeface="+mn-lt"/>
                <a:ea typeface="+mn-ea"/>
                <a:cs typeface="+mn-cs"/>
              </a:rPr>
              <a:t>Hasty = done with excessive speed or urgency; hurried</a:t>
            </a:r>
          </a:p>
          <a:p>
            <a:r>
              <a:rPr lang="en-US" sz="1200" b="0" i="0" kern="1200" dirty="0" smtClean="0">
                <a:solidFill>
                  <a:schemeClr val="tx1"/>
                </a:solidFill>
                <a:latin typeface="+mn-lt"/>
                <a:ea typeface="+mn-ea"/>
                <a:cs typeface="+mn-cs"/>
              </a:rPr>
              <a:t>Capricious = given to sudden and unaccountable changes of mood or </a:t>
            </a:r>
            <a:r>
              <a:rPr lang="en-US" sz="1200" b="0" i="0" kern="1200" dirty="0" err="1" smtClean="0">
                <a:solidFill>
                  <a:schemeClr val="tx1"/>
                </a:solidFill>
                <a:latin typeface="+mn-lt"/>
                <a:ea typeface="+mn-ea"/>
                <a:cs typeface="+mn-cs"/>
              </a:rPr>
              <a:t>behaviour</a:t>
            </a:r>
            <a:r>
              <a:rPr lang="en-US" sz="1200" b="0" i="0" kern="1200" dirty="0" smtClean="0">
                <a:solidFill>
                  <a:schemeClr val="tx1"/>
                </a:solidFill>
                <a:latin typeface="+mn-lt"/>
                <a:ea typeface="+mn-ea"/>
                <a:cs typeface="+mn-cs"/>
              </a:rPr>
              <a:t>. </a:t>
            </a:r>
          </a:p>
          <a:p>
            <a:r>
              <a:rPr lang="en-US" sz="1200" b="0" i="0" kern="1200" dirty="0" smtClean="0">
                <a:solidFill>
                  <a:schemeClr val="tx1"/>
                </a:solidFill>
                <a:latin typeface="+mn-lt"/>
                <a:ea typeface="+mn-ea"/>
                <a:cs typeface="+mn-cs"/>
              </a:rPr>
              <a:t>Chaste = abstaining from extramarital, or from all, sexual intercourse.</a:t>
            </a:r>
          </a:p>
          <a:p>
            <a:r>
              <a:rPr lang="en-US" sz="1200" b="0" i="0" kern="1200" dirty="0" smtClean="0">
                <a:solidFill>
                  <a:schemeClr val="tx1"/>
                </a:solidFill>
                <a:latin typeface="+mn-lt"/>
                <a:ea typeface="+mn-ea"/>
                <a:cs typeface="+mn-cs"/>
              </a:rPr>
              <a:t>Lascivious = feeling or revealing an overt sexual interest or desire.</a:t>
            </a:r>
          </a:p>
          <a:p>
            <a:endParaRPr lang="en-US" dirty="0"/>
          </a:p>
        </p:txBody>
      </p:sp>
      <p:sp>
        <p:nvSpPr>
          <p:cNvPr id="4" name="Slide Number Placeholder 3"/>
          <p:cNvSpPr>
            <a:spLocks noGrp="1"/>
          </p:cNvSpPr>
          <p:nvPr>
            <p:ph type="sldNum" sz="quarter" idx="10"/>
          </p:nvPr>
        </p:nvSpPr>
        <p:spPr/>
        <p:txBody>
          <a:bodyPr/>
          <a:lstStyle/>
          <a:p>
            <a:fld id="{A6A43466-7308-474A-9D14-3C87510EC309}"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Obtuse = annoyingly insensitive or slow to understand.</a:t>
            </a:r>
          </a:p>
          <a:p>
            <a:r>
              <a:rPr lang="en-US" sz="1200" b="0" i="0" kern="1200" dirty="0" smtClean="0">
                <a:solidFill>
                  <a:schemeClr val="tx1"/>
                </a:solidFill>
                <a:latin typeface="+mn-lt"/>
                <a:ea typeface="+mn-ea"/>
                <a:cs typeface="+mn-cs"/>
              </a:rPr>
              <a:t>Prudent = acting with or showing care and thought for the future.</a:t>
            </a:r>
          </a:p>
          <a:p>
            <a:endParaRPr lang="en-US" dirty="0"/>
          </a:p>
        </p:txBody>
      </p:sp>
      <p:sp>
        <p:nvSpPr>
          <p:cNvPr id="4" name="Slide Number Placeholder 3"/>
          <p:cNvSpPr>
            <a:spLocks noGrp="1"/>
          </p:cNvSpPr>
          <p:nvPr>
            <p:ph type="sldNum" sz="quarter" idx="10"/>
          </p:nvPr>
        </p:nvSpPr>
        <p:spPr/>
        <p:txBody>
          <a:bodyPr/>
          <a:lstStyle/>
          <a:p>
            <a:fld id="{A6A43466-7308-474A-9D14-3C87510EC309}"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Equable = not easily disturbed or angered; calm and even-tempered.</a:t>
            </a:r>
          </a:p>
          <a:p>
            <a:r>
              <a:rPr lang="en-US" sz="1200" b="0" i="0" kern="1200" dirty="0" smtClean="0">
                <a:solidFill>
                  <a:schemeClr val="tx1"/>
                </a:solidFill>
                <a:latin typeface="+mn-lt"/>
                <a:ea typeface="+mn-ea"/>
                <a:cs typeface="+mn-cs"/>
              </a:rPr>
              <a:t>Phlegmatic = (of a person) having an unemotional and stolidly calm disposition.</a:t>
            </a:r>
          </a:p>
          <a:p>
            <a:r>
              <a:rPr lang="en-US" sz="1200" b="0" i="0" kern="1200" dirty="0" smtClean="0">
                <a:solidFill>
                  <a:schemeClr val="tx1"/>
                </a:solidFill>
                <a:latin typeface="+mn-lt"/>
                <a:ea typeface="+mn-ea"/>
                <a:cs typeface="+mn-cs"/>
              </a:rPr>
              <a:t>Gay = light-hearted and carefree, homosexual</a:t>
            </a:r>
          </a:p>
          <a:p>
            <a:r>
              <a:rPr lang="en-US" sz="1200" b="0" i="0" kern="1200" dirty="0" smtClean="0">
                <a:solidFill>
                  <a:schemeClr val="tx1"/>
                </a:solidFill>
                <a:latin typeface="+mn-lt"/>
                <a:ea typeface="+mn-ea"/>
                <a:cs typeface="+mn-cs"/>
              </a:rPr>
              <a:t>Obstinate = stubbornly refusing to change one's opinion or chosen course of action, despite attempts to persuade one to do so</a:t>
            </a:r>
          </a:p>
          <a:p>
            <a:r>
              <a:rPr lang="en-US" sz="1200" b="0" i="0" kern="1200" dirty="0" smtClean="0">
                <a:solidFill>
                  <a:schemeClr val="tx1"/>
                </a:solidFill>
                <a:latin typeface="+mn-lt"/>
                <a:ea typeface="+mn-ea"/>
                <a:cs typeface="+mn-cs"/>
              </a:rPr>
              <a:t>Imperturbable = unable to be upset or excited; calm.</a:t>
            </a:r>
          </a:p>
          <a:p>
            <a:r>
              <a:rPr lang="en-US" sz="1200" b="0" i="0" kern="1200" dirty="0" smtClean="0">
                <a:solidFill>
                  <a:schemeClr val="tx1"/>
                </a:solidFill>
                <a:latin typeface="+mn-lt"/>
                <a:ea typeface="+mn-ea"/>
                <a:cs typeface="+mn-cs"/>
              </a:rPr>
              <a:t>Vex = make (someone) feel annoyed, frustrated, or worried, especially with trivial matters.</a:t>
            </a:r>
            <a:endParaRPr lang="en-US" dirty="0"/>
          </a:p>
        </p:txBody>
      </p:sp>
      <p:sp>
        <p:nvSpPr>
          <p:cNvPr id="4" name="Slide Number Placeholder 3"/>
          <p:cNvSpPr>
            <a:spLocks noGrp="1"/>
          </p:cNvSpPr>
          <p:nvPr>
            <p:ph type="sldNum" sz="quarter" idx="10"/>
          </p:nvPr>
        </p:nvSpPr>
        <p:spPr/>
        <p:txBody>
          <a:bodyPr/>
          <a:lstStyle/>
          <a:p>
            <a:fld id="{A6A43466-7308-474A-9D14-3C87510EC309}" type="slidenum">
              <a:rPr lang="en-US" smtClean="0"/>
              <a:pPr/>
              <a:t>11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Exhortation = an address or communication emphatically urging someone to do something.</a:t>
            </a:r>
            <a:endParaRPr lang="en-US" dirty="0"/>
          </a:p>
        </p:txBody>
      </p:sp>
      <p:sp>
        <p:nvSpPr>
          <p:cNvPr id="4" name="Slide Number Placeholder 3"/>
          <p:cNvSpPr>
            <a:spLocks noGrp="1"/>
          </p:cNvSpPr>
          <p:nvPr>
            <p:ph type="sldNum" sz="quarter" idx="10"/>
          </p:nvPr>
        </p:nvSpPr>
        <p:spPr/>
        <p:txBody>
          <a:bodyPr/>
          <a:lstStyle/>
          <a:p>
            <a:fld id="{A6A43466-7308-474A-9D14-3C87510EC309}" type="slidenum">
              <a:rPr lang="en-US" smtClean="0"/>
              <a:pPr/>
              <a:t>32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Querulous = </a:t>
            </a:r>
            <a:r>
              <a:rPr lang="en-US" sz="1200" b="0" i="0" kern="1200" dirty="0" smtClean="0">
                <a:solidFill>
                  <a:schemeClr val="tx1"/>
                </a:solidFill>
                <a:latin typeface="+mn-lt"/>
                <a:ea typeface="+mn-ea"/>
                <a:cs typeface="+mn-cs"/>
              </a:rPr>
              <a:t>complaining in a rather petulant or whining manner</a:t>
            </a:r>
          </a:p>
          <a:p>
            <a:r>
              <a:rPr lang="en-US" sz="1200" b="0" i="0" kern="1200" dirty="0" smtClean="0">
                <a:solidFill>
                  <a:schemeClr val="tx1"/>
                </a:solidFill>
                <a:latin typeface="+mn-lt"/>
                <a:ea typeface="+mn-ea"/>
                <a:cs typeface="+mn-cs"/>
              </a:rPr>
              <a:t>Petulant = (of a person or their manner) childishly sulky or bad-tempered.</a:t>
            </a:r>
          </a:p>
          <a:p>
            <a:r>
              <a:rPr lang="en-US" dirty="0" smtClean="0"/>
              <a:t>Spiteful = </a:t>
            </a:r>
            <a:r>
              <a:rPr lang="en-US" sz="1200" b="0" i="0" kern="1200" dirty="0" smtClean="0">
                <a:solidFill>
                  <a:schemeClr val="tx1"/>
                </a:solidFill>
                <a:latin typeface="+mn-lt"/>
                <a:ea typeface="+mn-ea"/>
                <a:cs typeface="+mn-cs"/>
              </a:rPr>
              <a:t>showing or caused by malice</a:t>
            </a:r>
          </a:p>
          <a:p>
            <a:r>
              <a:rPr lang="en-US" sz="1200" b="0" i="0" kern="1200" dirty="0" smtClean="0">
                <a:solidFill>
                  <a:schemeClr val="tx1"/>
                </a:solidFill>
                <a:latin typeface="+mn-lt"/>
                <a:ea typeface="+mn-ea"/>
                <a:cs typeface="+mn-cs"/>
              </a:rPr>
              <a:t>Malice = the desire to harm someone; ill will.</a:t>
            </a:r>
          </a:p>
          <a:p>
            <a:r>
              <a:rPr lang="en-US" sz="1200" b="0" i="0" kern="1200" dirty="0" smtClean="0">
                <a:solidFill>
                  <a:schemeClr val="tx1"/>
                </a:solidFill>
                <a:latin typeface="+mn-lt"/>
                <a:ea typeface="+mn-ea"/>
                <a:cs typeface="+mn-cs"/>
              </a:rPr>
              <a:t>Exasperated = irritate intensely; infuriate.</a:t>
            </a:r>
          </a:p>
          <a:p>
            <a:r>
              <a:rPr lang="en-US" sz="1200" b="0" i="0" kern="1200" dirty="0" smtClean="0">
                <a:solidFill>
                  <a:schemeClr val="tx1"/>
                </a:solidFill>
                <a:latin typeface="+mn-lt"/>
                <a:ea typeface="+mn-ea"/>
                <a:cs typeface="+mn-cs"/>
              </a:rPr>
              <a:t>Chatter = talk informally about unimportant matters</a:t>
            </a:r>
            <a:endParaRPr lang="en-US" dirty="0"/>
          </a:p>
        </p:txBody>
      </p:sp>
      <p:sp>
        <p:nvSpPr>
          <p:cNvPr id="4" name="Slide Number Placeholder 3"/>
          <p:cNvSpPr>
            <a:spLocks noGrp="1"/>
          </p:cNvSpPr>
          <p:nvPr>
            <p:ph type="sldNum" sz="quarter" idx="10"/>
          </p:nvPr>
        </p:nvSpPr>
        <p:spPr/>
        <p:txBody>
          <a:bodyPr/>
          <a:lstStyle/>
          <a:p>
            <a:fld id="{A6A43466-7308-474A-9D14-3C87510EC309}" type="slidenum">
              <a:rPr lang="en-US" smtClean="0"/>
              <a:pPr/>
              <a:t>34</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Transference = the action of transferring something or the process of being transferred.</a:t>
            </a:r>
            <a:endParaRPr lang="en-US" dirty="0"/>
          </a:p>
        </p:txBody>
      </p:sp>
      <p:sp>
        <p:nvSpPr>
          <p:cNvPr id="4" name="Slide Number Placeholder 3"/>
          <p:cNvSpPr>
            <a:spLocks noGrp="1"/>
          </p:cNvSpPr>
          <p:nvPr>
            <p:ph type="sldNum" sz="quarter" idx="10"/>
          </p:nvPr>
        </p:nvSpPr>
        <p:spPr/>
        <p:txBody>
          <a:bodyPr/>
          <a:lstStyle/>
          <a:p>
            <a:fld id="{A6A43466-7308-474A-9D14-3C87510EC309}" type="slidenum">
              <a:rPr lang="en-US" smtClean="0"/>
              <a:pPr/>
              <a:t>35</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i="0" kern="1200" dirty="0" smtClean="0">
                <a:solidFill>
                  <a:schemeClr val="tx1"/>
                </a:solidFill>
                <a:latin typeface="+mn-lt"/>
                <a:ea typeface="+mn-ea"/>
                <a:cs typeface="+mn-cs"/>
              </a:rPr>
              <a:t>Scrupulous means</a:t>
            </a:r>
            <a:r>
              <a:rPr lang="en-US" sz="1200" b="0" i="0" kern="1200" dirty="0" smtClean="0">
                <a:solidFill>
                  <a:schemeClr val="tx1"/>
                </a:solidFill>
                <a:latin typeface="+mn-lt"/>
                <a:ea typeface="+mn-ea"/>
                <a:cs typeface="+mn-cs"/>
              </a:rPr>
              <a:t> very careful to do things properly and correctly</a:t>
            </a:r>
          </a:p>
          <a:p>
            <a:r>
              <a:rPr lang="en-US" sz="1200" b="0" i="0" kern="1200" dirty="0" smtClean="0">
                <a:solidFill>
                  <a:schemeClr val="tx1"/>
                </a:solidFill>
                <a:latin typeface="+mn-lt"/>
                <a:ea typeface="+mn-ea"/>
                <a:cs typeface="+mn-cs"/>
              </a:rPr>
              <a:t>Regimen = a prescribed course of medical treatment, diet, or exercise for the promotion or restoration of health</a:t>
            </a:r>
            <a:endParaRPr lang="en-US" dirty="0"/>
          </a:p>
        </p:txBody>
      </p:sp>
      <p:sp>
        <p:nvSpPr>
          <p:cNvPr id="4" name="Slide Number Placeholder 3"/>
          <p:cNvSpPr>
            <a:spLocks noGrp="1"/>
          </p:cNvSpPr>
          <p:nvPr>
            <p:ph type="sldNum" sz="quarter" idx="10"/>
          </p:nvPr>
        </p:nvSpPr>
        <p:spPr/>
        <p:txBody>
          <a:bodyPr/>
          <a:lstStyle/>
          <a:p>
            <a:fld id="{A6A43466-7308-474A-9D14-3C87510EC309}" type="slidenum">
              <a:rPr lang="en-US" smtClean="0"/>
              <a:pPr/>
              <a:t>41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Mania =</a:t>
            </a:r>
            <a:r>
              <a:rPr lang="en-US" baseline="0" dirty="0" smtClean="0"/>
              <a:t> </a:t>
            </a:r>
            <a:r>
              <a:rPr lang="en-US" sz="1200" b="0" i="0" kern="1200" dirty="0" smtClean="0">
                <a:solidFill>
                  <a:schemeClr val="tx1"/>
                </a:solidFill>
                <a:latin typeface="+mn-lt"/>
                <a:ea typeface="+mn-ea"/>
                <a:cs typeface="+mn-cs"/>
              </a:rPr>
              <a:t>mental illness marked by periods of great excitement or euphoria, delusions, and </a:t>
            </a:r>
            <a:r>
              <a:rPr lang="en-US" sz="1200" b="0" i="0" kern="1200" dirty="0" err="1" smtClean="0">
                <a:solidFill>
                  <a:schemeClr val="tx1"/>
                </a:solidFill>
                <a:latin typeface="+mn-lt"/>
                <a:ea typeface="+mn-ea"/>
                <a:cs typeface="+mn-cs"/>
              </a:rPr>
              <a:t>overactivity</a:t>
            </a:r>
            <a:r>
              <a:rPr lang="en-US" sz="1200" b="0" i="0" kern="1200" dirty="0" smtClean="0">
                <a:solidFill>
                  <a:schemeClr val="tx1"/>
                </a:solidFill>
                <a:latin typeface="+mn-lt"/>
                <a:ea typeface="+mn-ea"/>
                <a:cs typeface="+mn-cs"/>
              </a:rPr>
              <a:t>.</a:t>
            </a:r>
          </a:p>
          <a:p>
            <a:r>
              <a:rPr lang="en-US" sz="1200" kern="1200" dirty="0" smtClean="0">
                <a:solidFill>
                  <a:schemeClr val="tx1"/>
                </a:solidFill>
                <a:latin typeface="+mn-lt"/>
                <a:ea typeface="+mn-ea"/>
                <a:cs typeface="+mn-cs"/>
              </a:rPr>
              <a:t>Intrepidity = </a:t>
            </a:r>
            <a:r>
              <a:rPr lang="en-US" sz="1200" b="0" i="0" kern="1200" dirty="0" smtClean="0">
                <a:solidFill>
                  <a:schemeClr val="tx1"/>
                </a:solidFill>
                <a:latin typeface="+mn-lt"/>
                <a:ea typeface="+mn-ea"/>
                <a:cs typeface="+mn-cs"/>
              </a:rPr>
              <a:t>dauntlessness: resolute courageousness</a:t>
            </a:r>
          </a:p>
          <a:p>
            <a:r>
              <a:rPr lang="en-US" sz="1200" kern="1200" dirty="0" smtClean="0">
                <a:solidFill>
                  <a:schemeClr val="tx1"/>
                </a:solidFill>
                <a:latin typeface="+mn-lt"/>
                <a:ea typeface="+mn-ea"/>
                <a:cs typeface="+mn-cs"/>
              </a:rPr>
              <a:t>Doleful</a:t>
            </a:r>
            <a:r>
              <a:rPr lang="en-US" sz="1200" b="0" i="0" kern="1200" dirty="0" smtClean="0">
                <a:solidFill>
                  <a:schemeClr val="tx1"/>
                </a:solidFill>
                <a:latin typeface="+mn-lt"/>
                <a:ea typeface="+mn-ea"/>
                <a:cs typeface="+mn-cs"/>
              </a:rPr>
              <a:t>= expressing sorrow; mournful.</a:t>
            </a:r>
          </a:p>
          <a:p>
            <a:r>
              <a:rPr lang="en-US" sz="1200" b="0" i="0" kern="1200" dirty="0" smtClean="0">
                <a:solidFill>
                  <a:schemeClr val="tx1"/>
                </a:solidFill>
                <a:latin typeface="+mn-lt"/>
                <a:ea typeface="+mn-ea"/>
                <a:cs typeface="+mn-cs"/>
              </a:rPr>
              <a:t>Querulous = complaining in a rather petulant or whining manner</a:t>
            </a:r>
          </a:p>
          <a:p>
            <a:r>
              <a:rPr lang="en-US" sz="1200" kern="1200" dirty="0" smtClean="0">
                <a:solidFill>
                  <a:schemeClr val="tx1"/>
                </a:solidFill>
                <a:latin typeface="+mn-lt"/>
                <a:ea typeface="+mn-ea"/>
                <a:cs typeface="+mn-cs"/>
              </a:rPr>
              <a:t>Commiseration  = </a:t>
            </a:r>
            <a:r>
              <a:rPr lang="en-US" sz="1200" b="0" i="0" kern="1200" dirty="0" smtClean="0">
                <a:solidFill>
                  <a:schemeClr val="tx1"/>
                </a:solidFill>
                <a:latin typeface="+mn-lt"/>
                <a:ea typeface="+mn-ea"/>
                <a:cs typeface="+mn-cs"/>
              </a:rPr>
              <a:t>sympathy and sorrow for the misfortunes of others; compassion.</a:t>
            </a:r>
          </a:p>
          <a:p>
            <a:r>
              <a:rPr lang="en-US" sz="1200" b="0" i="0" kern="1200" dirty="0" smtClean="0">
                <a:solidFill>
                  <a:schemeClr val="tx1"/>
                </a:solidFill>
                <a:latin typeface="+mn-lt"/>
                <a:ea typeface="+mn-ea"/>
                <a:cs typeface="+mn-cs"/>
              </a:rPr>
              <a:t>Abominable = causing moral revulsion, very bad; terrible..</a:t>
            </a:r>
          </a:p>
          <a:p>
            <a:r>
              <a:rPr lang="en-US" sz="1200" b="0" i="0" kern="1200" dirty="0" smtClean="0">
                <a:solidFill>
                  <a:schemeClr val="tx1"/>
                </a:solidFill>
                <a:latin typeface="+mn-lt"/>
                <a:ea typeface="+mn-ea"/>
                <a:cs typeface="+mn-cs"/>
              </a:rPr>
              <a:t>Endeavour = try hard to do or achieve something</a:t>
            </a:r>
          </a:p>
          <a:p>
            <a:r>
              <a:rPr lang="en-US" sz="1200" b="0" i="0" kern="1200" dirty="0" smtClean="0">
                <a:solidFill>
                  <a:schemeClr val="tx1"/>
                </a:solidFill>
                <a:latin typeface="+mn-lt"/>
                <a:ea typeface="+mn-ea"/>
                <a:cs typeface="+mn-cs"/>
              </a:rPr>
              <a:t>Reproach = the expression of disapproval or disappointment.</a:t>
            </a:r>
          </a:p>
          <a:p>
            <a:r>
              <a:rPr lang="en-US" sz="1200" b="0" i="0" kern="1200" dirty="0" smtClean="0">
                <a:solidFill>
                  <a:schemeClr val="tx1"/>
                </a:solidFill>
                <a:latin typeface="+mn-lt"/>
                <a:ea typeface="+mn-ea"/>
                <a:cs typeface="+mn-cs"/>
              </a:rPr>
              <a:t>Coercion = the action or practice of persuading someone to do something by using force or threats.</a:t>
            </a:r>
          </a:p>
          <a:p>
            <a:endParaRPr lang="en-US" dirty="0"/>
          </a:p>
        </p:txBody>
      </p:sp>
      <p:sp>
        <p:nvSpPr>
          <p:cNvPr id="4" name="Slide Number Placeholder 3"/>
          <p:cNvSpPr>
            <a:spLocks noGrp="1"/>
          </p:cNvSpPr>
          <p:nvPr>
            <p:ph type="sldNum" sz="quarter" idx="10"/>
          </p:nvPr>
        </p:nvSpPr>
        <p:spPr/>
        <p:txBody>
          <a:bodyPr/>
          <a:lstStyle/>
          <a:p>
            <a:fld id="{A6A43466-7308-474A-9D14-3C87510EC309}" type="slidenum">
              <a:rPr lang="en-US" smtClean="0"/>
              <a:pPr/>
              <a:t>42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AA9CA3-FBF8-419F-AAF9-B8FF8DC76676}" type="datetimeFigureOut">
              <a:rPr lang="en-US" smtClean="0"/>
              <a:pPr/>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45B647-D000-43F9-8FFA-1DDEF2A04BF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AA9CA3-FBF8-419F-AAF9-B8FF8DC76676}" type="datetimeFigureOut">
              <a:rPr lang="en-US" smtClean="0"/>
              <a:pPr/>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45B647-D000-43F9-8FFA-1DDEF2A04BF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AA9CA3-FBF8-419F-AAF9-B8FF8DC76676}" type="datetimeFigureOut">
              <a:rPr lang="en-US" smtClean="0"/>
              <a:pPr/>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45B647-D000-43F9-8FFA-1DDEF2A04BF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AA9CA3-FBF8-419F-AAF9-B8FF8DC76676}" type="datetimeFigureOut">
              <a:rPr lang="en-US" smtClean="0"/>
              <a:pPr/>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45B647-D000-43F9-8FFA-1DDEF2A04BF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AA9CA3-FBF8-419F-AAF9-B8FF8DC76676}" type="datetimeFigureOut">
              <a:rPr lang="en-US" smtClean="0"/>
              <a:pPr/>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45B647-D000-43F9-8FFA-1DDEF2A04BF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AA9CA3-FBF8-419F-AAF9-B8FF8DC76676}" type="datetimeFigureOut">
              <a:rPr lang="en-US" smtClean="0"/>
              <a:pPr/>
              <a:t>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45B647-D000-43F9-8FFA-1DDEF2A04BF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AA9CA3-FBF8-419F-AAF9-B8FF8DC76676}" type="datetimeFigureOut">
              <a:rPr lang="en-US" smtClean="0"/>
              <a:pPr/>
              <a:t>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45B647-D000-43F9-8FFA-1DDEF2A04BF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AA9CA3-FBF8-419F-AAF9-B8FF8DC76676}" type="datetimeFigureOut">
              <a:rPr lang="en-US" smtClean="0"/>
              <a:pPr/>
              <a:t>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45B647-D000-43F9-8FFA-1DDEF2A04BF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AA9CA3-FBF8-419F-AAF9-B8FF8DC76676}" type="datetimeFigureOut">
              <a:rPr lang="en-US" smtClean="0"/>
              <a:pPr/>
              <a:t>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45B647-D000-43F9-8FFA-1DDEF2A04BF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AA9CA3-FBF8-419F-AAF9-B8FF8DC76676}" type="datetimeFigureOut">
              <a:rPr lang="en-US" smtClean="0"/>
              <a:pPr/>
              <a:t>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45B647-D000-43F9-8FFA-1DDEF2A04BF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AA9CA3-FBF8-419F-AAF9-B8FF8DC76676}" type="datetimeFigureOut">
              <a:rPr lang="en-US" smtClean="0"/>
              <a:pPr/>
              <a:t>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45B647-D000-43F9-8FFA-1DDEF2A04BF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AA9CA3-FBF8-419F-AAF9-B8FF8DC76676}" type="datetimeFigureOut">
              <a:rPr lang="en-US" smtClean="0"/>
              <a:pPr/>
              <a:t>2/1/2021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45B647-D000-43F9-8FFA-1DDEF2A04BF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685800"/>
            <a:ext cx="7772400" cy="1771650"/>
          </a:xfrm>
        </p:spPr>
        <p:txBody>
          <a:bodyPr>
            <a:normAutofit fontScale="90000"/>
          </a:bodyPr>
          <a:lstStyle/>
          <a:p>
            <a:r>
              <a:rPr lang="en-US" b="1" dirty="0">
                <a:solidFill>
                  <a:srgbClr val="002060"/>
                </a:solidFill>
                <a:latin typeface="Algerian" panose="04020705040A02060702" pitchFamily="82" charset="0"/>
              </a:rPr>
              <a:t>210-230. Treatment of so-called mental or emotional diseases.</a:t>
            </a:r>
            <a:r>
              <a:rPr lang="en-US" dirty="0">
                <a:solidFill>
                  <a:srgbClr val="002060"/>
                </a:solidFill>
                <a:latin typeface="Algerian" panose="04020705040A02060702" pitchFamily="82" charset="0"/>
              </a:rPr>
              <a:t/>
            </a:r>
            <a:br>
              <a:rPr lang="en-US" dirty="0">
                <a:solidFill>
                  <a:srgbClr val="002060"/>
                </a:solidFill>
                <a:latin typeface="Algerian" panose="04020705040A02060702" pitchFamily="82" charset="0"/>
              </a:rPr>
            </a:br>
            <a:endParaRPr lang="en-US" dirty="0">
              <a:solidFill>
                <a:srgbClr val="002060"/>
              </a:solidFill>
              <a:latin typeface="Algerian" panose="04020705040A02060702" pitchFamily="82" charset="0"/>
            </a:endParaRPr>
          </a:p>
        </p:txBody>
      </p:sp>
      <p:sp>
        <p:nvSpPr>
          <p:cNvPr id="3" name="Subtitle 2"/>
          <p:cNvSpPr>
            <a:spLocks noGrp="1"/>
          </p:cNvSpPr>
          <p:nvPr>
            <p:ph type="subTitle" idx="1"/>
          </p:nvPr>
        </p:nvSpPr>
        <p:spPr/>
        <p:txBody>
          <a:bodyPr>
            <a:normAutofit/>
          </a:bodyPr>
          <a:lstStyle/>
          <a:p>
            <a:r>
              <a:rPr lang="en-US" b="1" dirty="0" smtClean="0">
                <a:solidFill>
                  <a:schemeClr val="accent3">
                    <a:lumMod val="75000"/>
                  </a:schemeClr>
                </a:solidFill>
                <a:latin typeface="Arno Pro Smbd Caption" panose="02020702040506020403" pitchFamily="18" charset="0"/>
              </a:rPr>
              <a:t>Prof. Dr. Manoj Narayan V, </a:t>
            </a:r>
          </a:p>
          <a:p>
            <a:r>
              <a:rPr lang="en-US" sz="2200" dirty="0" smtClean="0">
                <a:solidFill>
                  <a:schemeClr val="accent3">
                    <a:lumMod val="75000"/>
                  </a:schemeClr>
                </a:solidFill>
                <a:latin typeface="Arno Pro" panose="02020502040506020403" pitchFamily="18" charset="0"/>
              </a:rPr>
              <a:t>Department of Organon of medicine</a:t>
            </a:r>
          </a:p>
          <a:p>
            <a:r>
              <a:rPr lang="en-US" sz="2200" dirty="0" smtClean="0">
                <a:solidFill>
                  <a:schemeClr val="accent3">
                    <a:lumMod val="75000"/>
                  </a:schemeClr>
                </a:solidFill>
                <a:latin typeface="Arno Pro" panose="02020502040506020403" pitchFamily="18" charset="0"/>
              </a:rPr>
              <a:t>Sarada Krishna Homeopathic Medical College   </a:t>
            </a:r>
            <a:endParaRPr lang="en-US" sz="2200" dirty="0">
              <a:solidFill>
                <a:schemeClr val="accent3">
                  <a:lumMod val="75000"/>
                </a:schemeClr>
              </a:solidFill>
              <a:latin typeface="Arno Pro" panose="02020502040506020403"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213</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a:t>In every case of disease, even in such as are acute, observe, along with the other symptoms, those relating to the changes in the state of the mind and disposition. </a:t>
            </a:r>
          </a:p>
          <a:p>
            <a:pPr>
              <a:buNone/>
            </a:pPr>
            <a:endParaRPr lang="en-US" dirty="0"/>
          </a:p>
          <a:p>
            <a:r>
              <a:rPr lang="en-US" dirty="0"/>
              <a:t>From among the medicines a disease-force which, in addition to the similarity of its other symptoms to those of the disease, is also capable of producing a similar state of the disposition and mind.</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r>
              <a:rPr lang="en-US" dirty="0"/>
              <a:t>Aconite will seldom or never effect a rapid or permanent cure in a patient of </a:t>
            </a:r>
            <a:r>
              <a:rPr lang="en-US" dirty="0" smtClean="0"/>
              <a:t>a quiet</a:t>
            </a:r>
            <a:r>
              <a:rPr lang="en-US" dirty="0"/>
              <a:t>, calm, equable disposition.</a:t>
            </a:r>
          </a:p>
          <a:p>
            <a:pPr lvl="0"/>
            <a:r>
              <a:rPr lang="en-US" dirty="0" err="1"/>
              <a:t>Nux</a:t>
            </a:r>
            <a:r>
              <a:rPr lang="en-US" dirty="0"/>
              <a:t> </a:t>
            </a:r>
            <a:r>
              <a:rPr lang="en-US" dirty="0" err="1"/>
              <a:t>vomica</a:t>
            </a:r>
            <a:r>
              <a:rPr lang="en-US" dirty="0"/>
              <a:t> </a:t>
            </a:r>
            <a:r>
              <a:rPr lang="en-US" dirty="0" smtClean="0"/>
              <a:t>will never be </a:t>
            </a:r>
            <a:r>
              <a:rPr lang="en-US" dirty="0"/>
              <a:t>serviceable where the disposition is mild and phlegmatic</a:t>
            </a:r>
          </a:p>
          <a:p>
            <a:pPr lvl="0"/>
            <a:r>
              <a:rPr lang="en-US" dirty="0" err="1"/>
              <a:t>Pulsatilla</a:t>
            </a:r>
            <a:r>
              <a:rPr lang="en-US" dirty="0"/>
              <a:t> where it is happy, gay and obstinate.</a:t>
            </a:r>
          </a:p>
          <a:p>
            <a:pPr lvl="0"/>
            <a:r>
              <a:rPr lang="en-US" dirty="0" err="1"/>
              <a:t>Ignatia</a:t>
            </a:r>
            <a:r>
              <a:rPr lang="en-US" dirty="0"/>
              <a:t> where it is imperturbable and disposed neither to be frightened nor vexed</a:t>
            </a:r>
            <a:r>
              <a:rPr lang="en-US" dirty="0" smtClean="0"/>
              <a:t>.</a:t>
            </a:r>
            <a:r>
              <a:rPr lang="en-US" b="1" dirty="0"/>
              <a:t> </a:t>
            </a:r>
            <a:endParaRPr 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214</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The cure of mental diseases </a:t>
            </a:r>
          </a:p>
          <a:p>
            <a:r>
              <a:rPr lang="en-US" dirty="0"/>
              <a:t> </a:t>
            </a:r>
            <a:r>
              <a:rPr lang="en-US" dirty="0" smtClean="0"/>
              <a:t>cured </a:t>
            </a:r>
            <a:r>
              <a:rPr lang="en-US" dirty="0"/>
              <a:t>in the same way as all other diseases</a:t>
            </a:r>
          </a:p>
          <a:p>
            <a:r>
              <a:rPr lang="en-US" dirty="0"/>
              <a:t> </a:t>
            </a:r>
            <a:r>
              <a:rPr lang="en-US" dirty="0" smtClean="0"/>
              <a:t>similar </a:t>
            </a:r>
            <a:r>
              <a:rPr lang="en-US" dirty="0"/>
              <a:t>remedy – same symptoms it causes in the body and mind of a healthy</a:t>
            </a:r>
          </a:p>
          <a:p>
            <a:r>
              <a:rPr lang="en-US" dirty="0"/>
              <a:t>individual as possible to the case of disease before us</a:t>
            </a:r>
            <a:r>
              <a:rPr lang="en-US" dirty="0" smtClean="0"/>
              <a:t>.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 </a:t>
            </a:r>
            <a:r>
              <a:rPr lang="en-US" dirty="0"/>
              <a:t/>
            </a:r>
            <a:br>
              <a:rPr lang="en-US" dirty="0"/>
            </a:br>
            <a:r>
              <a:rPr lang="en-US" b="1" dirty="0"/>
              <a:t>§ 215 </a:t>
            </a:r>
            <a:r>
              <a:rPr lang="en-US" dirty="0"/>
              <a:t/>
            </a:r>
            <a:br>
              <a:rPr lang="en-US" dirty="0"/>
            </a:br>
            <a:r>
              <a:rPr lang="en-US" dirty="0"/>
              <a:t/>
            </a:r>
            <a:br>
              <a:rPr lang="en-US" dirty="0"/>
            </a:br>
            <a:r>
              <a:rPr lang="en-US" b="1" dirty="0" smtClean="0"/>
              <a:t> </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b="1" dirty="0"/>
              <a:t>First type of mental and emotional diseases</a:t>
            </a:r>
            <a:endParaRPr lang="en-US" dirty="0"/>
          </a:p>
          <a:p>
            <a:r>
              <a:rPr lang="en-US" dirty="0"/>
              <a:t> </a:t>
            </a:r>
            <a:r>
              <a:rPr lang="en-US" dirty="0" smtClean="0"/>
              <a:t>The </a:t>
            </a:r>
            <a:r>
              <a:rPr lang="en-US" dirty="0"/>
              <a:t>symptom of derangement of the mind and disposition peculiar </a:t>
            </a:r>
            <a:r>
              <a:rPr lang="en-US" dirty="0" smtClean="0"/>
              <a:t>to each </a:t>
            </a:r>
            <a:r>
              <a:rPr lang="en-US" dirty="0"/>
              <a:t>of them is increased, while the corporeal symptoms decline (more or less rapidly)</a:t>
            </a:r>
          </a:p>
          <a:p>
            <a:r>
              <a:rPr lang="en-US" dirty="0"/>
              <a:t> </a:t>
            </a:r>
            <a:r>
              <a:rPr lang="en-US" dirty="0" smtClean="0"/>
              <a:t>one-sidedness</a:t>
            </a:r>
            <a:r>
              <a:rPr lang="en-US" dirty="0"/>
              <a:t>, almost as though it were a local disease in the invisible subtle organ of the mind or disposition</a:t>
            </a:r>
            <a:r>
              <a:rPr lang="en-US" dirty="0" smtClean="0"/>
              <a:t>.</a:t>
            </a:r>
            <a:r>
              <a:rPr lang="en-US" dirty="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216</a:t>
            </a:r>
            <a:r>
              <a:rPr lang="en-US" dirty="0"/>
              <a:t/>
            </a:r>
            <a:br>
              <a:rPr lang="en-US" dirty="0"/>
            </a:br>
            <a:r>
              <a:rPr lang="en-US" dirty="0"/>
              <a:t> </a:t>
            </a:r>
            <a:br>
              <a:rPr lang="en-US" dirty="0"/>
            </a:br>
            <a:endParaRPr lang="en-US" dirty="0"/>
          </a:p>
        </p:txBody>
      </p:sp>
      <p:sp>
        <p:nvSpPr>
          <p:cNvPr id="3" name="Content Placeholder 2"/>
          <p:cNvSpPr>
            <a:spLocks noGrp="1"/>
          </p:cNvSpPr>
          <p:nvPr>
            <p:ph idx="1"/>
          </p:nvPr>
        </p:nvSpPr>
        <p:spPr/>
        <p:txBody>
          <a:bodyPr/>
          <a:lstStyle/>
          <a:p>
            <a:r>
              <a:rPr lang="en-US" dirty="0"/>
              <a:t>Corporeal disease that threatens to be fatal – </a:t>
            </a:r>
          </a:p>
          <a:p>
            <a:r>
              <a:rPr lang="en-US" dirty="0"/>
              <a:t> </a:t>
            </a:r>
            <a:r>
              <a:rPr lang="en-US" dirty="0" smtClean="0"/>
              <a:t>A </a:t>
            </a:r>
            <a:r>
              <a:rPr lang="en-US" dirty="0"/>
              <a:t>suppuration of the lungs</a:t>
            </a:r>
          </a:p>
          <a:p>
            <a:pPr lvl="0"/>
            <a:r>
              <a:rPr lang="en-US" dirty="0"/>
              <a:t>The deterioration of some other important </a:t>
            </a:r>
            <a:r>
              <a:rPr lang="en-US" dirty="0" err="1"/>
              <a:t>viscus</a:t>
            </a:r>
            <a:endParaRPr lang="en-US" dirty="0"/>
          </a:p>
          <a:p>
            <a:pPr lvl="0"/>
            <a:r>
              <a:rPr lang="en-US" dirty="0"/>
              <a:t> Some other disease of acute character, e.g., in childbed, etc. </a:t>
            </a:r>
            <a:r>
              <a:rPr lang="en-US" dirty="0" smtClean="0"/>
              <a: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becomes transformed into </a:t>
            </a:r>
          </a:p>
          <a:p>
            <a:r>
              <a:rPr lang="en-US" dirty="0" smtClean="0"/>
              <a:t>Insanity</a:t>
            </a:r>
            <a:endParaRPr lang="en-US" dirty="0"/>
          </a:p>
          <a:p>
            <a:pPr lvl="0"/>
            <a:r>
              <a:rPr lang="en-US" dirty="0"/>
              <a:t>A kind of melancholia</a:t>
            </a:r>
          </a:p>
          <a:p>
            <a:r>
              <a:rPr lang="en-US" dirty="0"/>
              <a:t>Mania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A rapid increase of the psychical symptoms that were previously present, whereupon the corporeal symptoms lose all their danger</a:t>
            </a:r>
          </a:p>
          <a:p>
            <a:r>
              <a:rPr lang="en-US" dirty="0"/>
              <a:t> </a:t>
            </a:r>
            <a:r>
              <a:rPr lang="en-US" dirty="0" smtClean="0"/>
              <a:t>Corporeal </a:t>
            </a:r>
            <a:r>
              <a:rPr lang="en-US" dirty="0"/>
              <a:t>symptom improve almost to perfect health or rather they decrease.</a:t>
            </a:r>
          </a:p>
          <a:p>
            <a:r>
              <a:rPr lang="en-US" dirty="0"/>
              <a:t> </a:t>
            </a:r>
            <a:r>
              <a:rPr lang="en-US" dirty="0" smtClean="0"/>
              <a:t>Obscure </a:t>
            </a:r>
            <a:r>
              <a:rPr lang="en-US" dirty="0"/>
              <a:t>presence can only be detected by the observation of </a:t>
            </a:r>
            <a:r>
              <a:rPr lang="en-US" dirty="0" smtClean="0"/>
              <a:t>a physician </a:t>
            </a:r>
            <a:r>
              <a:rPr lang="en-US" dirty="0"/>
              <a:t>gifted with perseverance and penetration</a:t>
            </a:r>
            <a:r>
              <a:rPr lang="en-US" dirty="0" smtClean="0"/>
              <a:t>.</a:t>
            </a:r>
            <a:r>
              <a:rPr lang="en-US"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In this manner they become one-sided and, as it were, a local disease, in which the symptom of the mental disturbance, which was at first but slight, increases so as to be the chief symptom, and in a great measure occupies the place of the other (corporeal) symptoms  whose intensity it subdues in a palliative manner.</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affections of the grosser corporeal organs become, as it were, transferred and conducted to the almost spiritual, mental and emotional organs, which the anatomist has never yet and never will reach with his scalpel.</a:t>
            </a:r>
          </a:p>
          <a:p>
            <a:r>
              <a:rPr lang="en-US" b="1" dirty="0"/>
              <a:t>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a:t>
            </a:r>
            <a:r>
              <a:rPr lang="en-US" dirty="0"/>
              <a:t/>
            </a:r>
            <a:br>
              <a:rPr lang="en-US" dirty="0"/>
            </a:br>
            <a:r>
              <a:rPr lang="en-US" b="1" dirty="0"/>
              <a:t> § 217</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b="1" dirty="0"/>
              <a:t>Treatment </a:t>
            </a:r>
            <a:endParaRPr lang="en-US" dirty="0"/>
          </a:p>
          <a:p>
            <a:r>
              <a:rPr lang="en-US" dirty="0"/>
              <a:t> </a:t>
            </a:r>
            <a:r>
              <a:rPr lang="en-US" dirty="0" smtClean="0"/>
              <a:t>Corporeal </a:t>
            </a:r>
            <a:r>
              <a:rPr lang="en-US" dirty="0"/>
              <a:t>symptoms </a:t>
            </a:r>
          </a:p>
          <a:p>
            <a:r>
              <a:rPr lang="en-US" dirty="0"/>
              <a:t>precise character of the chief symptom,</a:t>
            </a:r>
          </a:p>
          <a:p>
            <a:r>
              <a:rPr lang="en-US" dirty="0"/>
              <a:t>of the peculiar and always predominating state of the mind </a:t>
            </a:r>
            <a:r>
              <a:rPr lang="en-US" dirty="0" smtClean="0"/>
              <a:t>and disposition</a:t>
            </a:r>
            <a:endParaRPr lang="en-US" dirty="0"/>
          </a:p>
          <a:p>
            <a:r>
              <a:rPr lang="en-US" dirty="0"/>
              <a:t> </a:t>
            </a:r>
            <a:r>
              <a:rPr lang="en-US" dirty="0" smtClean="0"/>
              <a:t>Remedy </a:t>
            </a:r>
            <a:r>
              <a:rPr lang="en-US" dirty="0"/>
              <a:t>- Greatest possible similarity, not only the corporeal morbid symptoms present in the case of disease before us, but also especially this mental and emotional state</a:t>
            </a:r>
            <a:r>
              <a:rPr lang="en-US" dirty="0" smtClean="0"/>
              <a:t>.</a:t>
            </a:r>
            <a:r>
              <a:rPr lang="en-US" b="1" dirty="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210</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Of </a:t>
            </a:r>
            <a:r>
              <a:rPr lang="en-US" dirty="0" err="1"/>
              <a:t>psoric</a:t>
            </a:r>
            <a:r>
              <a:rPr lang="en-US" dirty="0"/>
              <a:t> origin are almost all those diseases that I have above termed one-sided,</a:t>
            </a:r>
          </a:p>
          <a:p>
            <a:r>
              <a:rPr lang="en-US" dirty="0"/>
              <a:t> </a:t>
            </a:r>
            <a:r>
              <a:rPr lang="en-US" dirty="0" smtClean="0"/>
              <a:t>One-sidedness</a:t>
            </a:r>
            <a:r>
              <a:rPr lang="en-US" dirty="0"/>
              <a:t>, all their other morbid symptoms disappearing, as it were, before the single, great, prominent symptom.</a:t>
            </a:r>
          </a:p>
          <a:p>
            <a:r>
              <a:rPr lang="en-US" dirty="0"/>
              <a:t> </a:t>
            </a:r>
            <a:r>
              <a:rPr lang="en-US" dirty="0" smtClean="0"/>
              <a:t>Mental </a:t>
            </a:r>
            <a:r>
              <a:rPr lang="en-US" dirty="0"/>
              <a:t>diseases are one-sided termed</a:t>
            </a:r>
            <a:r>
              <a:rPr lang="en-US" dirty="0" smtClean="0"/>
              <a:t>.</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218</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b="1" dirty="0"/>
              <a:t>Case taking </a:t>
            </a:r>
            <a:endParaRPr lang="en-US" dirty="0"/>
          </a:p>
          <a:p>
            <a:r>
              <a:rPr lang="en-US" b="1" dirty="0"/>
              <a:t> </a:t>
            </a:r>
            <a:r>
              <a:rPr lang="en-US" dirty="0" smtClean="0"/>
              <a:t>Accurate </a:t>
            </a:r>
            <a:r>
              <a:rPr lang="en-US" dirty="0"/>
              <a:t>description of all the phenomena of the previous so-called corporeal disease </a:t>
            </a:r>
          </a:p>
          <a:p>
            <a:r>
              <a:rPr lang="en-US" dirty="0"/>
              <a:t> </a:t>
            </a:r>
            <a:r>
              <a:rPr lang="en-US" dirty="0" smtClean="0"/>
              <a:t>Learned </a:t>
            </a:r>
            <a:r>
              <a:rPr lang="en-US" dirty="0"/>
              <a:t>from the report of the patient’s friends</a:t>
            </a:r>
            <a:r>
              <a:rPr lang="en-US" dirty="0" smtClean="0"/>
              <a:t>.</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219 </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How to learn about the corporeal diseases </a:t>
            </a:r>
            <a:endParaRPr lang="en-US" dirty="0"/>
          </a:p>
          <a:p>
            <a:r>
              <a:rPr lang="en-US" dirty="0"/>
              <a:t> </a:t>
            </a:r>
            <a:r>
              <a:rPr lang="en-US" dirty="0" smtClean="0"/>
              <a:t>A </a:t>
            </a:r>
            <a:r>
              <a:rPr lang="en-US" dirty="0"/>
              <a:t>comparison of these previous symptoms of the corporeal disease with the traces </a:t>
            </a:r>
            <a:r>
              <a:rPr lang="en-US" dirty="0" smtClean="0"/>
              <a:t>of them </a:t>
            </a:r>
            <a:r>
              <a:rPr lang="en-US" dirty="0"/>
              <a:t>that still remain, though they have become less perceptible </a:t>
            </a:r>
            <a:r>
              <a:rPr lang="en-US" dirty="0" smtClean="0"/>
              <a:t>but </a:t>
            </a:r>
            <a:r>
              <a:rPr lang="en-US" dirty="0"/>
              <a:t>which even now sometimes become prominent, when a lucid interval and a transient alleviation of the psychical disease occurs)</a:t>
            </a:r>
          </a:p>
          <a:p>
            <a:r>
              <a:rPr lang="en-US" dirty="0"/>
              <a:t> </a:t>
            </a:r>
            <a:r>
              <a:rPr lang="en-US" dirty="0" smtClean="0"/>
              <a:t> It will serve to prove them to be still present, though obscured</a:t>
            </a:r>
            <a:endParaRPr lang="en-US" dirty="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220</a:t>
            </a:r>
            <a:r>
              <a:rPr lang="en-US" dirty="0" smtClean="0"/>
              <a:t/>
            </a:r>
            <a:br>
              <a:rPr lang="en-US" dirty="0" smtClean="0"/>
            </a:br>
            <a:r>
              <a:rPr lang="en-US" dirty="0" smtClean="0"/>
              <a:t> </a:t>
            </a:r>
            <a:endParaRPr lang="en-US" dirty="0"/>
          </a:p>
        </p:txBody>
      </p:sp>
      <p:sp>
        <p:nvSpPr>
          <p:cNvPr id="3" name="Content Placeholder 2"/>
          <p:cNvSpPr>
            <a:spLocks noGrp="1"/>
          </p:cNvSpPr>
          <p:nvPr>
            <p:ph idx="1"/>
          </p:nvPr>
        </p:nvSpPr>
        <p:spPr/>
        <p:txBody>
          <a:bodyPr>
            <a:normAutofit/>
          </a:bodyPr>
          <a:lstStyle/>
          <a:p>
            <a:r>
              <a:rPr lang="en-US" dirty="0"/>
              <a:t>Corporeal +</a:t>
            </a:r>
          </a:p>
          <a:p>
            <a:r>
              <a:rPr lang="en-US" dirty="0"/>
              <a:t>the state of the mind and disposition accurately observed by the patient’s friends+</a:t>
            </a:r>
          </a:p>
          <a:p>
            <a:r>
              <a:rPr lang="en-US" dirty="0"/>
              <a:t>by the physician himself </a:t>
            </a:r>
          </a:p>
          <a:p>
            <a:r>
              <a:rPr lang="en-US" dirty="0"/>
              <a:t> </a:t>
            </a:r>
            <a:r>
              <a:rPr lang="en-US" b="1" dirty="0" smtClean="0"/>
              <a:t>= </a:t>
            </a:r>
            <a:r>
              <a:rPr lang="en-US" b="1" dirty="0"/>
              <a:t>The complete picture of the </a:t>
            </a:r>
            <a:r>
              <a:rPr lang="en-US" b="1" dirty="0" smtClean="0"/>
              <a:t>disease</a:t>
            </a:r>
            <a:r>
              <a:rPr lang="en-US" dirty="0"/>
              <a:t>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Homoeopathic cure of the disease = </a:t>
            </a:r>
          </a:p>
          <a:p>
            <a:r>
              <a:rPr lang="en-US" dirty="0"/>
              <a:t> </a:t>
            </a:r>
            <a:r>
              <a:rPr lang="en-US" dirty="0" smtClean="0"/>
              <a:t>A </a:t>
            </a:r>
            <a:r>
              <a:rPr lang="en-US" dirty="0"/>
              <a:t>medicine capable of producing strikingly similar symptoms, and especially an </a:t>
            </a:r>
            <a:r>
              <a:rPr lang="en-US" b="1" dirty="0"/>
              <a:t>analogous disorder of the mind</a:t>
            </a:r>
            <a:r>
              <a:rPr lang="en-US" dirty="0"/>
              <a:t>, must be sought for among the </a:t>
            </a:r>
            <a:r>
              <a:rPr lang="en-US" b="1" dirty="0" err="1"/>
              <a:t>antipsoric</a:t>
            </a:r>
            <a:r>
              <a:rPr lang="en-US" dirty="0"/>
              <a:t> remedies</a:t>
            </a:r>
          </a:p>
          <a:p>
            <a:r>
              <a:rPr lang="en-US" dirty="0" smtClean="0"/>
              <a:t>When do you give the </a:t>
            </a:r>
            <a:r>
              <a:rPr lang="en-US" dirty="0" err="1" smtClean="0"/>
              <a:t>antipsoric</a:t>
            </a:r>
            <a:r>
              <a:rPr lang="en-US" dirty="0" smtClean="0"/>
              <a:t> ??  </a:t>
            </a:r>
          </a:p>
          <a:p>
            <a:r>
              <a:rPr lang="en-US" dirty="0"/>
              <a:t>If the physical disease have already lasted some time</a:t>
            </a:r>
            <a:r>
              <a:rPr lang="en-US" dirty="0" smtClean="0"/>
              <a:t>.</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221</a:t>
            </a:r>
            <a:endParaRPr lang="en-US" dirty="0"/>
          </a:p>
        </p:txBody>
      </p:sp>
      <p:sp>
        <p:nvSpPr>
          <p:cNvPr id="3" name="Content Placeholder 2"/>
          <p:cNvSpPr>
            <a:spLocks noGrp="1"/>
          </p:cNvSpPr>
          <p:nvPr>
            <p:ph idx="1"/>
          </p:nvPr>
        </p:nvSpPr>
        <p:spPr/>
        <p:txBody>
          <a:bodyPr/>
          <a:lstStyle/>
          <a:p>
            <a:r>
              <a:rPr lang="en-US" dirty="0"/>
              <a:t>insanity or mania caused by </a:t>
            </a:r>
          </a:p>
          <a:p>
            <a:r>
              <a:rPr lang="en-US" dirty="0"/>
              <a:t>fright,</a:t>
            </a:r>
          </a:p>
          <a:p>
            <a:r>
              <a:rPr lang="en-US" dirty="0"/>
              <a:t>vexation, </a:t>
            </a:r>
          </a:p>
          <a:p>
            <a:r>
              <a:rPr lang="en-US" dirty="0"/>
              <a:t>the abuse of spirituous liquors</a:t>
            </a:r>
            <a:r>
              <a:rPr lang="en-US" dirty="0" smtClean="0"/>
              <a:t>, etc</a:t>
            </a:r>
            <a:r>
              <a:rPr lang="en-US" dirty="0"/>
              <a:t>.)</a:t>
            </a:r>
          </a:p>
          <a:p>
            <a:r>
              <a:rPr lang="en-US" dirty="0" smtClean="0"/>
              <a:t> </a:t>
            </a:r>
            <a:r>
              <a:rPr lang="en-US" dirty="0"/>
              <a:t>suddenly broken out as an acute disease in the patient’s ordinary calm state</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although it almost always arises from internal </a:t>
            </a:r>
            <a:r>
              <a:rPr lang="en-US" dirty="0" err="1"/>
              <a:t>psora</a:t>
            </a:r>
            <a:r>
              <a:rPr lang="en-US" dirty="0"/>
              <a:t>, like a flame bursting forth from it,</a:t>
            </a:r>
          </a:p>
          <a:p>
            <a:r>
              <a:rPr lang="en-US" dirty="0"/>
              <a:t>yet when it occurs in this acute manner</a:t>
            </a:r>
          </a:p>
          <a:p>
            <a:r>
              <a:rPr lang="en-US" dirty="0"/>
              <a:t> </a:t>
            </a:r>
            <a:r>
              <a:rPr lang="en-US" dirty="0" smtClean="0"/>
              <a:t>Not </a:t>
            </a:r>
            <a:r>
              <a:rPr lang="en-US" dirty="0"/>
              <a:t>immediately treated with </a:t>
            </a:r>
            <a:r>
              <a:rPr lang="en-US" dirty="0" err="1"/>
              <a:t>antipsoric</a:t>
            </a:r>
            <a:r>
              <a:rPr lang="en-US" dirty="0"/>
              <a:t>, </a:t>
            </a:r>
          </a:p>
          <a:p>
            <a:r>
              <a:rPr lang="en-US" dirty="0"/>
              <a:t> </a:t>
            </a:r>
            <a:r>
              <a:rPr lang="en-US" dirty="0" smtClean="0"/>
              <a:t>Firstly </a:t>
            </a:r>
            <a:r>
              <a:rPr lang="en-US" dirty="0"/>
              <a:t>with remedies indicated for it out of the order class of  proved medicaments (e.g., aconite, belladonna, </a:t>
            </a:r>
            <a:r>
              <a:rPr lang="en-US" dirty="0" err="1"/>
              <a:t>stramonium</a:t>
            </a:r>
            <a:r>
              <a:rPr lang="en-US" dirty="0"/>
              <a:t>, </a:t>
            </a:r>
            <a:r>
              <a:rPr lang="en-US" dirty="0" err="1"/>
              <a:t>hyoscyamus</a:t>
            </a:r>
            <a:r>
              <a:rPr lang="en-US" dirty="0"/>
              <a:t>, mercury, etc.) in highly potentized, minute, homoeopathic doses, </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Why ?</a:t>
            </a:r>
          </a:p>
          <a:p>
            <a:r>
              <a:rPr lang="en-US" dirty="0"/>
              <a:t> </a:t>
            </a:r>
            <a:r>
              <a:rPr lang="en-US" dirty="0" smtClean="0"/>
              <a:t>Psora </a:t>
            </a:r>
            <a:r>
              <a:rPr lang="en-US" dirty="0"/>
              <a:t>revert to its former latent state, wherein the patient appears as if quite well.</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222</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dirty="0"/>
              <a:t>Patient who has recovered from an acute mental or emotional disease by </a:t>
            </a:r>
            <a:r>
              <a:rPr lang="en-US" dirty="0" smtClean="0"/>
              <a:t>the use </a:t>
            </a:r>
            <a:r>
              <a:rPr lang="en-US" dirty="0"/>
              <a:t>of these non-</a:t>
            </a:r>
            <a:r>
              <a:rPr lang="en-US" dirty="0" err="1"/>
              <a:t>antipsoric</a:t>
            </a:r>
            <a:r>
              <a:rPr lang="en-US" dirty="0"/>
              <a:t> medicines, should never be regarded as cured; </a:t>
            </a:r>
          </a:p>
          <a:p>
            <a:r>
              <a:rPr lang="en-US" dirty="0"/>
              <a:t> </a:t>
            </a:r>
            <a:r>
              <a:rPr lang="en-US" dirty="0" smtClean="0"/>
              <a:t>Latent </a:t>
            </a:r>
            <a:r>
              <a:rPr lang="en-US" dirty="0" err="1"/>
              <a:t>psora</a:t>
            </a:r>
            <a:r>
              <a:rPr lang="en-US" dirty="0"/>
              <a:t> cured by means of a prolonged </a:t>
            </a:r>
            <a:r>
              <a:rPr lang="en-US" dirty="0" err="1"/>
              <a:t>antipsoric</a:t>
            </a:r>
            <a:r>
              <a:rPr lang="en-US" dirty="0"/>
              <a:t> treatment and he attend faithfully to the diet and regimen prescribed for him</a:t>
            </a:r>
            <a:r>
              <a:rPr lang="en-US" dirty="0" smtClean="0"/>
              <a:t>.</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Rarely a mental or emotional disease of long standing </a:t>
            </a:r>
            <a:r>
              <a:rPr lang="en-US" dirty="0" smtClean="0"/>
              <a:t>ceases spontaneously </a:t>
            </a:r>
            <a:r>
              <a:rPr lang="en-US" dirty="0"/>
              <a:t>(for the internal </a:t>
            </a:r>
            <a:r>
              <a:rPr lang="en-US" dirty="0" err="1"/>
              <a:t>dyscrasia</a:t>
            </a:r>
            <a:r>
              <a:rPr lang="en-US" dirty="0"/>
              <a:t> transfers itself again to the grosser </a:t>
            </a:r>
            <a:r>
              <a:rPr lang="en-US" dirty="0" smtClean="0"/>
              <a:t>corporeal organs</a:t>
            </a:r>
            <a:r>
              <a:rPr lang="en-US" dirty="0"/>
              <a:t>).</a:t>
            </a:r>
          </a:p>
          <a:p>
            <a:r>
              <a:rPr lang="en-US" dirty="0"/>
              <a:t> </a:t>
            </a:r>
            <a:r>
              <a:rPr lang="en-US" dirty="0" smtClean="0"/>
              <a:t>No </a:t>
            </a:r>
            <a:r>
              <a:rPr lang="en-US" dirty="0"/>
              <a:t>cure until some insane inmates die</a:t>
            </a:r>
          </a:p>
          <a:p>
            <a:r>
              <a:rPr lang="en-US" dirty="0"/>
              <a:t> </a:t>
            </a:r>
            <a:r>
              <a:rPr lang="en-US" dirty="0" smtClean="0"/>
              <a:t>Non-healing </a:t>
            </a:r>
            <a:r>
              <a:rPr lang="en-US" dirty="0"/>
              <a:t>art - allopathic ostentation with the title of rational medicine.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true healing art, genuine pure homoeopathy, been able to restore such unfortunate beings to the possession of their mental and corporeal health</a:t>
            </a:r>
            <a:r>
              <a:rPr lang="en-US" dirty="0" smtClean="0"/>
              <a:t>.</a:t>
            </a:r>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They do not, however, constitute class of disease the condition of the disposition and mind is always altered</a:t>
            </a:r>
            <a:r>
              <a:rPr lang="en-US" dirty="0" smtClean="0"/>
              <a:t>; </a:t>
            </a:r>
            <a:r>
              <a:rPr lang="en-US" dirty="0"/>
              <a:t>and in all cases of disease we are called on to cure the state of the patient’s disposition is to be particularly noted, along with the totality of the symptoms, if we would trace an accurate picture of the disease, in order to be able </a:t>
            </a:r>
            <a:r>
              <a:rPr lang="en-US" dirty="0" smtClean="0"/>
              <a:t>there from </a:t>
            </a:r>
            <a:r>
              <a:rPr lang="en-US" dirty="0"/>
              <a:t>to treat it homoeopathically </a:t>
            </a:r>
            <a:r>
              <a:rPr lang="en-US" dirty="0" smtClean="0"/>
              <a:t>with success</a:t>
            </a:r>
            <a:r>
              <a:rPr lang="en-US" dirty="0"/>
              <a:t>. </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223</a:t>
            </a:r>
            <a:r>
              <a:rPr lang="en-US" dirty="0"/>
              <a:t/>
            </a:r>
            <a:br>
              <a:rPr lang="en-US" dirty="0"/>
            </a:br>
            <a:endParaRPr lang="en-US" dirty="0"/>
          </a:p>
        </p:txBody>
      </p:sp>
      <p:sp>
        <p:nvSpPr>
          <p:cNvPr id="3" name="Content Placeholder 2"/>
          <p:cNvSpPr>
            <a:spLocks noGrp="1"/>
          </p:cNvSpPr>
          <p:nvPr>
            <p:ph idx="1"/>
          </p:nvPr>
        </p:nvSpPr>
        <p:spPr/>
        <p:txBody>
          <a:bodyPr>
            <a:normAutofit fontScale="92500"/>
          </a:bodyPr>
          <a:lstStyle/>
          <a:p>
            <a:r>
              <a:rPr lang="en-US" dirty="0" smtClean="0"/>
              <a:t>Why </a:t>
            </a:r>
            <a:r>
              <a:rPr lang="en-US" dirty="0" err="1"/>
              <a:t>antipsoric</a:t>
            </a:r>
            <a:r>
              <a:rPr lang="en-US" dirty="0"/>
              <a:t> treatment is necessary </a:t>
            </a:r>
          </a:p>
          <a:p>
            <a:r>
              <a:rPr lang="en-US" dirty="0"/>
              <a:t> </a:t>
            </a:r>
            <a:r>
              <a:rPr lang="en-US" b="1" dirty="0" smtClean="0"/>
              <a:t>If </a:t>
            </a:r>
            <a:r>
              <a:rPr lang="en-US" b="1" dirty="0"/>
              <a:t>the </a:t>
            </a:r>
            <a:r>
              <a:rPr lang="en-US" b="1" dirty="0" err="1"/>
              <a:t>antipsoric</a:t>
            </a:r>
            <a:r>
              <a:rPr lang="en-US" b="1" dirty="0"/>
              <a:t> treatment be omitted</a:t>
            </a:r>
            <a:r>
              <a:rPr lang="en-US" dirty="0"/>
              <a:t>- from a much </a:t>
            </a:r>
            <a:r>
              <a:rPr lang="en-US" b="1" dirty="0"/>
              <a:t>slighter cause</a:t>
            </a:r>
            <a:r>
              <a:rPr lang="en-US" dirty="0"/>
              <a:t> than brought on the first attack of the </a:t>
            </a:r>
            <a:r>
              <a:rPr lang="en-US" b="1" dirty="0"/>
              <a:t>insanity</a:t>
            </a:r>
            <a:r>
              <a:rPr lang="en-US" dirty="0"/>
              <a:t>, the speedy occurrence of a new and more lasting the severe fit,</a:t>
            </a:r>
          </a:p>
          <a:p>
            <a:r>
              <a:rPr lang="en-US" dirty="0"/>
              <a:t> </a:t>
            </a:r>
            <a:r>
              <a:rPr lang="en-US" dirty="0" smtClean="0"/>
              <a:t>during </a:t>
            </a:r>
            <a:r>
              <a:rPr lang="en-US" dirty="0"/>
              <a:t>which the </a:t>
            </a:r>
            <a:r>
              <a:rPr lang="en-US" b="1" dirty="0" err="1"/>
              <a:t>psora</a:t>
            </a:r>
            <a:r>
              <a:rPr lang="en-US" b="1" dirty="0"/>
              <a:t> usually develops</a:t>
            </a:r>
            <a:r>
              <a:rPr lang="en-US" dirty="0"/>
              <a:t> itself completely, and passes into either a periodic or continued mental derangement, which is then more difficult to be cured by </a:t>
            </a:r>
            <a:r>
              <a:rPr lang="en-US" dirty="0" err="1"/>
              <a:t>antipsorics</a:t>
            </a:r>
            <a:r>
              <a:rPr lang="en-US" dirty="0"/>
              <a:t>.</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224</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a:t>Another type of </a:t>
            </a:r>
            <a:r>
              <a:rPr lang="en-US" b="1" dirty="0" err="1"/>
              <a:t>of</a:t>
            </a:r>
            <a:r>
              <a:rPr lang="en-US" b="1" dirty="0"/>
              <a:t> mental and emotional diseases</a:t>
            </a:r>
            <a:endParaRPr lang="en-US" dirty="0"/>
          </a:p>
          <a:p>
            <a:r>
              <a:rPr lang="en-US" dirty="0" smtClean="0"/>
              <a:t>If </a:t>
            </a:r>
            <a:r>
              <a:rPr lang="en-US" dirty="0"/>
              <a:t>the mental disease be not quite developed, </a:t>
            </a:r>
            <a:r>
              <a:rPr lang="en-US" b="1" dirty="0" smtClean="0"/>
              <a:t>doubtfu</a:t>
            </a:r>
            <a:r>
              <a:rPr lang="en-US" dirty="0" smtClean="0"/>
              <a:t>l</a:t>
            </a:r>
          </a:p>
          <a:p>
            <a:r>
              <a:rPr lang="en-US" dirty="0" smtClean="0"/>
              <a:t>whether </a:t>
            </a:r>
            <a:r>
              <a:rPr lang="en-US" dirty="0"/>
              <a:t>it really arouse from a corporeal affection,</a:t>
            </a:r>
          </a:p>
          <a:p>
            <a:r>
              <a:rPr lang="en-US" dirty="0" smtClean="0"/>
              <a:t>Or</a:t>
            </a:r>
            <a:endParaRPr lang="en-US" dirty="0"/>
          </a:p>
          <a:p>
            <a:r>
              <a:rPr lang="en-US" dirty="0" smtClean="0"/>
              <a:t>did </a:t>
            </a:r>
            <a:r>
              <a:rPr lang="en-US" dirty="0"/>
              <a:t>not rather result from 	</a:t>
            </a:r>
            <a:endParaRPr lang="en-US" dirty="0" smtClean="0"/>
          </a:p>
          <a:p>
            <a:r>
              <a:rPr lang="en-US" dirty="0" smtClean="0"/>
              <a:t>1. </a:t>
            </a:r>
            <a:r>
              <a:rPr lang="en-US" dirty="0"/>
              <a:t>Faults of education.</a:t>
            </a:r>
          </a:p>
          <a:p>
            <a:r>
              <a:rPr lang="en-US" dirty="0"/>
              <a:t>2. Bad practices.</a:t>
            </a:r>
          </a:p>
          <a:p>
            <a:r>
              <a:rPr lang="en-US" dirty="0"/>
              <a:t>3. Corrupt morals.</a:t>
            </a:r>
          </a:p>
          <a:p>
            <a:r>
              <a:rPr lang="en-US" dirty="0"/>
              <a:t>4. Neglect of the mind.</a:t>
            </a:r>
          </a:p>
          <a:p>
            <a:r>
              <a:rPr lang="en-US" dirty="0"/>
              <a:t>5. Superstition.</a:t>
            </a:r>
          </a:p>
          <a:p>
            <a:r>
              <a:rPr lang="en-US" dirty="0"/>
              <a:t>6. Ignorance.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How to know what is the cause ??</a:t>
            </a:r>
            <a:endParaRPr lang="en-US" dirty="0"/>
          </a:p>
          <a:p>
            <a:r>
              <a:rPr lang="en-US" b="1" dirty="0"/>
              <a:t> </a:t>
            </a:r>
            <a:r>
              <a:rPr lang="en-US" dirty="0" smtClean="0"/>
              <a:t>If </a:t>
            </a:r>
            <a:r>
              <a:rPr lang="en-US" dirty="0"/>
              <a:t>it proceed from one or other of the latter causes it will diminish and be improved </a:t>
            </a:r>
          </a:p>
          <a:p>
            <a:r>
              <a:rPr lang="en-US" dirty="0"/>
              <a:t> </a:t>
            </a:r>
            <a:r>
              <a:rPr lang="en-US" dirty="0" smtClean="0"/>
              <a:t>By </a:t>
            </a:r>
            <a:r>
              <a:rPr lang="en-US" dirty="0"/>
              <a:t>sensible friendly exhortations.</a:t>
            </a:r>
          </a:p>
          <a:p>
            <a:pPr lvl="0"/>
            <a:r>
              <a:rPr lang="en-US" dirty="0"/>
              <a:t>Consolatory arguments.</a:t>
            </a:r>
          </a:p>
          <a:p>
            <a:pPr lvl="0"/>
            <a:r>
              <a:rPr lang="en-US" dirty="0"/>
              <a:t>Serious representations and</a:t>
            </a:r>
          </a:p>
          <a:p>
            <a:pPr lvl="0"/>
            <a:r>
              <a:rPr lang="en-US" dirty="0"/>
              <a:t>Sensible advice,  </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whereas a real moral or mental malady, depending on</a:t>
            </a:r>
            <a:r>
              <a:rPr lang="en-US" b="1" dirty="0"/>
              <a:t> bodily disease</a:t>
            </a:r>
            <a:r>
              <a:rPr lang="en-US" dirty="0"/>
              <a:t>,</a:t>
            </a:r>
          </a:p>
          <a:p>
            <a:r>
              <a:rPr lang="en-US" dirty="0"/>
              <a:t> </a:t>
            </a:r>
            <a:r>
              <a:rPr lang="en-US" dirty="0" smtClean="0"/>
              <a:t>would </a:t>
            </a:r>
            <a:r>
              <a:rPr lang="en-US" dirty="0"/>
              <a:t>be</a:t>
            </a:r>
            <a:r>
              <a:rPr lang="en-US" b="1" dirty="0"/>
              <a:t> speedily aggravated by such a course</a:t>
            </a:r>
            <a:r>
              <a:rPr lang="en-US" dirty="0" smtClean="0"/>
              <a:t>,</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Result</a:t>
            </a:r>
          </a:p>
          <a:p>
            <a:r>
              <a:rPr lang="en-US" dirty="0"/>
              <a:t> </a:t>
            </a:r>
            <a:r>
              <a:rPr lang="en-US" dirty="0" smtClean="0"/>
              <a:t>1. 	The </a:t>
            </a:r>
            <a:r>
              <a:rPr lang="en-US" dirty="0"/>
              <a:t>melancholic would become still more dejected, querulous, </a:t>
            </a:r>
            <a:r>
              <a:rPr lang="en-US" dirty="0" smtClean="0"/>
              <a:t>	inconsolable </a:t>
            </a:r>
            <a:r>
              <a:rPr lang="en-US" dirty="0"/>
              <a:t>and reserved.</a:t>
            </a:r>
          </a:p>
          <a:p>
            <a:r>
              <a:rPr lang="en-US" dirty="0"/>
              <a:t>2. 	The spiteful maniac would thereby become still more </a:t>
            </a:r>
            <a:r>
              <a:rPr lang="en-US" dirty="0" smtClean="0"/>
              <a:t>	exasperated</a:t>
            </a:r>
            <a:r>
              <a:rPr lang="en-US" dirty="0"/>
              <a:t>, and</a:t>
            </a:r>
          </a:p>
          <a:p>
            <a:r>
              <a:rPr lang="en-US" dirty="0"/>
              <a:t>3.	The chattering fool would become manifestly more foolish.</a:t>
            </a:r>
          </a:p>
          <a:p>
            <a:r>
              <a:rPr lang="en-US" dirty="0"/>
              <a:t> </a:t>
            </a:r>
            <a:r>
              <a:rPr lang="en-US" dirty="0" smtClean="0"/>
              <a:t>Mind </a:t>
            </a:r>
            <a:r>
              <a:rPr lang="en-US" dirty="0"/>
              <a:t>felt with uneasiness and grief the truth of these rational representations and acted upon the body as it wished to restore the lost harmony.</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body by means of its disease, reacted upon the organs of the </a:t>
            </a:r>
            <a:r>
              <a:rPr lang="en-US" dirty="0" smtClean="0"/>
              <a:t>mind and </a:t>
            </a:r>
            <a:r>
              <a:rPr lang="en-US" dirty="0"/>
              <a:t>disposition and put them in </a:t>
            </a:r>
            <a:r>
              <a:rPr lang="en-US" b="1" dirty="0"/>
              <a:t>still greater disorder </a:t>
            </a:r>
            <a:r>
              <a:rPr lang="en-US" dirty="0"/>
              <a:t>by a fresh transference of </a:t>
            </a:r>
            <a:r>
              <a:rPr lang="en-US" dirty="0" smtClean="0"/>
              <a:t>its sufferings </a:t>
            </a:r>
            <a:r>
              <a:rPr lang="en-US" dirty="0"/>
              <a:t>on to them.</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225</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dirty="0"/>
              <a:t>A few emotional diseases which are kept up by emotional causes such as</a:t>
            </a:r>
          </a:p>
          <a:p>
            <a:r>
              <a:rPr lang="en-US" dirty="0"/>
              <a:t> </a:t>
            </a:r>
            <a:r>
              <a:rPr lang="en-US" dirty="0" smtClean="0"/>
              <a:t>Continued </a:t>
            </a:r>
            <a:r>
              <a:rPr lang="en-US" dirty="0"/>
              <a:t>anxiety.</a:t>
            </a:r>
          </a:p>
          <a:p>
            <a:pPr lvl="0"/>
            <a:r>
              <a:rPr lang="en-US" dirty="0"/>
              <a:t>Worry.</a:t>
            </a:r>
          </a:p>
          <a:p>
            <a:pPr lvl="0"/>
            <a:r>
              <a:rPr lang="en-US" dirty="0"/>
              <a:t>Vexation.</a:t>
            </a:r>
          </a:p>
          <a:p>
            <a:pPr lvl="0"/>
            <a:r>
              <a:rPr lang="en-US" dirty="0"/>
              <a:t>Wrongs and </a:t>
            </a:r>
          </a:p>
          <a:p>
            <a:pPr lvl="0"/>
            <a:r>
              <a:rPr lang="en-US" dirty="0"/>
              <a:t>The frequent occurrence of great fear and fright</a:t>
            </a:r>
            <a:r>
              <a:rPr lang="en-US" dirty="0" smtClean="0"/>
              <a:t>.</a:t>
            </a:r>
            <a:r>
              <a:rPr lang="en-US" dirty="0"/>
              <a:t> </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This kind of emotional diseases in time destroys the corporeal health, often to a great degree.</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226</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Emotional diseases first engendered and subsequently kept up by the mind itself</a:t>
            </a:r>
            <a:r>
              <a:rPr lang="en-US" dirty="0" smtClean="0"/>
              <a:t>, </a:t>
            </a:r>
          </a:p>
          <a:p>
            <a:r>
              <a:rPr lang="en-US" dirty="0" smtClean="0"/>
              <a:t>that</a:t>
            </a:r>
            <a:r>
              <a:rPr lang="en-US" dirty="0"/>
              <a:t>, while they are yet recent and before they have made very great inroads on the corporeal state, may, by means of psychical remedies</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 </a:t>
            </a:r>
            <a:r>
              <a:rPr lang="en-US" dirty="0" smtClean="0"/>
              <a:t>Display </a:t>
            </a:r>
            <a:r>
              <a:rPr lang="en-US" dirty="0"/>
              <a:t>of confidence.</a:t>
            </a:r>
          </a:p>
          <a:p>
            <a:pPr lvl="0"/>
            <a:r>
              <a:rPr lang="en-US" dirty="0"/>
              <a:t>Friendly exhortations.</a:t>
            </a:r>
          </a:p>
          <a:p>
            <a:pPr lvl="0"/>
            <a:r>
              <a:rPr lang="en-US" dirty="0"/>
              <a:t>Sensible advice, and </a:t>
            </a:r>
          </a:p>
          <a:p>
            <a:pPr lvl="0"/>
            <a:r>
              <a:rPr lang="en-US" dirty="0"/>
              <a:t>Often by a well disguised deception,</a:t>
            </a:r>
          </a:p>
          <a:p>
            <a:r>
              <a:rPr lang="en-US" dirty="0"/>
              <a:t> </a:t>
            </a:r>
            <a:r>
              <a:rPr lang="en-US" dirty="0" smtClean="0"/>
              <a:t>be </a:t>
            </a:r>
            <a:r>
              <a:rPr lang="en-US" dirty="0"/>
              <a:t>rapidly changed into a healthy state of the mind (and </a:t>
            </a:r>
            <a:r>
              <a:rPr lang="en-US" dirty="0" smtClean="0"/>
              <a:t>with appropriate </a:t>
            </a:r>
            <a:r>
              <a:rPr lang="en-US" dirty="0"/>
              <a:t>diet and regimen, seemingly into a healthy state of the body also.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How often, for instance, do we not meet with a mild, soft disposition in patients </a:t>
            </a:r>
            <a:r>
              <a:rPr lang="en-US" dirty="0" smtClean="0"/>
              <a:t>who have </a:t>
            </a:r>
            <a:r>
              <a:rPr lang="en-US" dirty="0"/>
              <a:t>for years been afflicted with the most painful diseases, so that the physician </a:t>
            </a:r>
            <a:r>
              <a:rPr lang="en-US" dirty="0" smtClean="0"/>
              <a:t>feels constrained </a:t>
            </a:r>
            <a:r>
              <a:rPr lang="en-US" dirty="0"/>
              <a:t>to esteem and compassionate the sufferer! But if he subdue the disease </a:t>
            </a:r>
            <a:r>
              <a:rPr lang="en-US" dirty="0" smtClean="0"/>
              <a:t>and restore </a:t>
            </a:r>
            <a:r>
              <a:rPr lang="en-US" dirty="0"/>
              <a:t>the patient to health - as is frequently done in homoeopathic practice - he is </a:t>
            </a:r>
            <a:r>
              <a:rPr lang="en-US" dirty="0" smtClean="0"/>
              <a:t>often astonished </a:t>
            </a:r>
            <a:r>
              <a:rPr lang="en-US" dirty="0"/>
              <a:t>and horrified at the frightful alteration in his disposition.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227</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Fundamental cause in these cases also is a </a:t>
            </a:r>
            <a:r>
              <a:rPr lang="en-US" dirty="0" err="1"/>
              <a:t>psoric</a:t>
            </a:r>
            <a:r>
              <a:rPr lang="en-US" dirty="0"/>
              <a:t> </a:t>
            </a:r>
            <a:r>
              <a:rPr lang="en-US" dirty="0" err="1"/>
              <a:t>miasm</a:t>
            </a:r>
            <a:r>
              <a:rPr lang="en-US" dirty="0"/>
              <a:t> - not yet fully developed </a:t>
            </a:r>
          </a:p>
          <a:p>
            <a:r>
              <a:rPr lang="en-US" dirty="0"/>
              <a:t> </a:t>
            </a:r>
            <a:r>
              <a:rPr lang="en-US" dirty="0" smtClean="0"/>
              <a:t>The </a:t>
            </a:r>
            <a:r>
              <a:rPr lang="en-US" dirty="0"/>
              <a:t>seemingly cured patient should be subjected to a radical </a:t>
            </a:r>
            <a:r>
              <a:rPr lang="en-US" dirty="0" err="1"/>
              <a:t>antipsoric</a:t>
            </a:r>
            <a:r>
              <a:rPr lang="en-US" dirty="0"/>
              <a:t> treatment- cure</a:t>
            </a:r>
            <a:r>
              <a:rPr lang="en-US" dirty="0" smtClean="0"/>
              <a:t>.</a:t>
            </a:r>
            <a:r>
              <a:rPr lang="en-US" b="1" dirty="0"/>
              <a:t> </a:t>
            </a:r>
            <a:endParaRPr lang="en-US" dirty="0"/>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228</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dirty="0"/>
              <a:t>In mental and emotional diseases resulting from corporeal maladies = cured </a:t>
            </a:r>
          </a:p>
          <a:p>
            <a:r>
              <a:rPr lang="en-US" dirty="0"/>
              <a:t> </a:t>
            </a:r>
            <a:r>
              <a:rPr lang="en-US" dirty="0" smtClean="0"/>
              <a:t>Homoeopathic </a:t>
            </a:r>
            <a:r>
              <a:rPr lang="en-US" dirty="0" err="1"/>
              <a:t>antipsoric</a:t>
            </a:r>
            <a:r>
              <a:rPr lang="en-US" dirty="0"/>
              <a:t> medicine +</a:t>
            </a:r>
          </a:p>
          <a:p>
            <a:r>
              <a:rPr lang="en-US" dirty="0"/>
              <a:t>carefully regulated mode of life</a:t>
            </a:r>
            <a:r>
              <a:rPr lang="en-US" dirty="0" smtClean="0"/>
              <a:t>+ </a:t>
            </a:r>
            <a:endParaRPr lang="en-US" dirty="0"/>
          </a:p>
          <a:p>
            <a:r>
              <a:rPr lang="en-US" dirty="0"/>
              <a:t>an appropriate psychical behavior towards the patient on the part of those about him+</a:t>
            </a:r>
          </a:p>
          <a:p>
            <a:r>
              <a:rPr lang="en-US" dirty="0"/>
              <a:t> </a:t>
            </a:r>
            <a:r>
              <a:rPr lang="en-US" dirty="0" smtClean="0"/>
              <a:t>physician </a:t>
            </a:r>
            <a:r>
              <a:rPr lang="en-US" dirty="0"/>
              <a:t>must be scrupulously observed, by way of an auxiliary </a:t>
            </a:r>
            <a:r>
              <a:rPr lang="en-US" dirty="0" smtClean="0"/>
              <a:t>mental regimen</a:t>
            </a:r>
            <a:r>
              <a:rPr lang="en-US" dirty="0"/>
              <a:t>. </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lvl="0"/>
            <a:r>
              <a:rPr lang="en-US" dirty="0"/>
              <a:t>Furious mania we must oppose </a:t>
            </a:r>
            <a:r>
              <a:rPr lang="en-US" dirty="0" smtClean="0"/>
              <a:t>calm </a:t>
            </a:r>
            <a:r>
              <a:rPr lang="en-US" dirty="0"/>
              <a:t>intrepidity and cool, firm resolution.</a:t>
            </a:r>
          </a:p>
          <a:p>
            <a:pPr lvl="0"/>
            <a:r>
              <a:rPr lang="en-US" dirty="0"/>
              <a:t>Doleful, querulous lamentation, a mute display of commiseration in looks and gestures.</a:t>
            </a:r>
          </a:p>
          <a:p>
            <a:pPr lvl="0"/>
            <a:r>
              <a:rPr lang="en-US" dirty="0"/>
              <a:t>Senseless chattering, a silence not wholly inattentive.</a:t>
            </a:r>
          </a:p>
          <a:p>
            <a:pPr lvl="0"/>
            <a:r>
              <a:rPr lang="en-US" dirty="0"/>
              <a:t>Disgusting and abominable conduct and to conversation of a similar character, total inattention. </a:t>
            </a:r>
          </a:p>
          <a:p>
            <a:pPr lvl="0"/>
            <a:r>
              <a:rPr lang="en-US" dirty="0"/>
              <a:t>Endeavor to prevent the destruction and injury of surrounding objects.</a:t>
            </a:r>
          </a:p>
          <a:p>
            <a:pPr lvl="0"/>
            <a:r>
              <a:rPr lang="en-US" dirty="0"/>
              <a:t>No reproaching the patient for his acts.</a:t>
            </a:r>
          </a:p>
          <a:p>
            <a:pPr lvl="0"/>
            <a:r>
              <a:rPr lang="en-US" dirty="0"/>
              <a:t>Avoid the necessity for any corporeal punishments and tortures.</a:t>
            </a:r>
          </a:p>
          <a:p>
            <a:r>
              <a:rPr lang="en-US" dirty="0"/>
              <a:t> </a:t>
            </a:r>
            <a:r>
              <a:rPr lang="en-US" dirty="0" smtClean="0"/>
              <a:t>Administration </a:t>
            </a:r>
            <a:r>
              <a:rPr lang="en-US" dirty="0"/>
              <a:t>of the medicine – the only circumstance in which the employment of coercion could be justified.</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in the homoeopathic system</a:t>
            </a:r>
            <a:endParaRPr lang="en-US" dirty="0"/>
          </a:p>
          <a:p>
            <a:r>
              <a:rPr lang="en-US" dirty="0"/>
              <a:t> </a:t>
            </a:r>
            <a:r>
              <a:rPr lang="en-US" dirty="0" smtClean="0"/>
              <a:t>The </a:t>
            </a:r>
            <a:r>
              <a:rPr lang="en-US" dirty="0"/>
              <a:t>small doses of the appropriate medicine never offend the taste.</a:t>
            </a:r>
          </a:p>
          <a:p>
            <a:r>
              <a:rPr lang="en-US" dirty="0"/>
              <a:t>Given to the patient without his knowledge in his drink.</a:t>
            </a:r>
          </a:p>
          <a:p>
            <a:r>
              <a:rPr lang="en-US" dirty="0"/>
              <a:t>So all compulsion is unnecessary.</a:t>
            </a: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It is impossible to marvel at the hard-heartedness and indiscretion of the medical men in</a:t>
            </a:r>
          </a:p>
          <a:p>
            <a:r>
              <a:rPr lang="en-US" dirty="0"/>
              <a:t>many establishments for patients of this kind, who, without attempting to discover the</a:t>
            </a:r>
          </a:p>
          <a:p>
            <a:r>
              <a:rPr lang="en-US" dirty="0"/>
              <a:t>true and only efficacious mode of curing such disease, which is by homoeopathic</a:t>
            </a:r>
          </a:p>
          <a:p>
            <a:r>
              <a:rPr lang="en-US" dirty="0"/>
              <a:t>medicinal (</a:t>
            </a:r>
            <a:r>
              <a:rPr lang="en-US" dirty="0" err="1"/>
              <a:t>antipsoric</a:t>
            </a:r>
            <a:r>
              <a:rPr lang="en-US" dirty="0"/>
              <a:t>) means, content themselves with torturing these most pitiable of all</a:t>
            </a:r>
          </a:p>
          <a:p>
            <a:r>
              <a:rPr lang="en-US" dirty="0"/>
              <a:t>human beings with the most violent blows and other painful torments.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By </a:t>
            </a:r>
            <a:r>
              <a:rPr lang="en-US" dirty="0" smtClean="0"/>
              <a:t>this </a:t>
            </a:r>
            <a:r>
              <a:rPr lang="en-US" dirty="0" err="1" smtClean="0"/>
              <a:t>unconscientious</a:t>
            </a:r>
            <a:r>
              <a:rPr lang="en-US" dirty="0" smtClean="0"/>
              <a:t> </a:t>
            </a:r>
            <a:r>
              <a:rPr lang="en-US" dirty="0"/>
              <a:t>and revolting procedure they debase themselves beneath the level of </a:t>
            </a:r>
            <a:r>
              <a:rPr lang="en-US" dirty="0" smtClean="0"/>
              <a:t>the turnkeys </a:t>
            </a:r>
            <a:r>
              <a:rPr lang="en-US" dirty="0"/>
              <a:t>in a house of correction, for the latter inflict such chastisement as the </a:t>
            </a:r>
            <a:r>
              <a:rPr lang="en-US" dirty="0" smtClean="0"/>
              <a:t>duty devolving </a:t>
            </a:r>
            <a:r>
              <a:rPr lang="en-US" dirty="0"/>
              <a:t>on their office, and on criminals only, </a:t>
            </a:r>
            <a:endParaRPr lang="en-US" dirty="0" smtClean="0"/>
          </a:p>
          <a:p>
            <a:r>
              <a:rPr lang="en-US" dirty="0" smtClean="0"/>
              <a:t>whilst </a:t>
            </a:r>
            <a:r>
              <a:rPr lang="en-US" dirty="0"/>
              <a:t>the former appear, from </a:t>
            </a:r>
            <a:r>
              <a:rPr lang="en-US" dirty="0" smtClean="0"/>
              <a:t>a humiliating </a:t>
            </a:r>
            <a:r>
              <a:rPr lang="en-US" dirty="0"/>
              <a:t>consciousness of their uselessness as physicians, only to vent their spite at </a:t>
            </a:r>
            <a:r>
              <a:rPr lang="en-US" dirty="0" smtClean="0"/>
              <a:t>the supposed </a:t>
            </a:r>
            <a:r>
              <a:rPr lang="en-US" dirty="0"/>
              <a:t>incurability of mental diseases in harshness towards the pitiable, </a:t>
            </a:r>
            <a:r>
              <a:rPr lang="en-US" dirty="0" smtClean="0"/>
              <a:t>innocent sufferers</a:t>
            </a:r>
            <a:r>
              <a:rPr lang="en-US" dirty="0"/>
              <a:t>, for they are too ignorant to be of any use and too indolent to adopt a </a:t>
            </a:r>
            <a:r>
              <a:rPr lang="en-US" dirty="0" smtClean="0"/>
              <a:t>judicious mode </a:t>
            </a:r>
            <a:r>
              <a:rPr lang="en-US" dirty="0"/>
              <a:t>of treatment.</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229</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lvl="0"/>
            <a:r>
              <a:rPr lang="en-US" dirty="0"/>
              <a:t>Contradiction.</a:t>
            </a:r>
          </a:p>
          <a:p>
            <a:pPr lvl="0"/>
            <a:r>
              <a:rPr lang="en-US" dirty="0"/>
              <a:t>Eager explanations.</a:t>
            </a:r>
          </a:p>
          <a:p>
            <a:pPr lvl="0"/>
            <a:r>
              <a:rPr lang="en-US" dirty="0"/>
              <a:t>Rude corrections and</a:t>
            </a:r>
          </a:p>
          <a:p>
            <a:pPr lvl="0"/>
            <a:r>
              <a:rPr lang="en-US" dirty="0"/>
              <a:t>Invectives.</a:t>
            </a:r>
          </a:p>
          <a:p>
            <a:pPr lvl="0"/>
            <a:r>
              <a:rPr lang="en-US" dirty="0"/>
              <a:t>Weak, timorous yielding.</a:t>
            </a:r>
          </a:p>
          <a:p>
            <a:r>
              <a:rPr lang="en-US" dirty="0"/>
              <a:t> </a:t>
            </a:r>
            <a:r>
              <a:rPr lang="en-US" dirty="0" smtClean="0"/>
              <a:t>they </a:t>
            </a:r>
            <a:r>
              <a:rPr lang="en-US" dirty="0"/>
              <a:t>are equally pernicious modes of treating mental and emotional maladies.</a:t>
            </a: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But such patients are most of all exasperated and their complaint aggravated by </a:t>
            </a:r>
            <a:r>
              <a:rPr lang="en-US" b="1" dirty="0"/>
              <a:t>contumely, fraud, and deceptions that they can detect</a:t>
            </a:r>
            <a:r>
              <a:rPr lang="en-US" dirty="0"/>
              <a:t>.</a:t>
            </a:r>
          </a:p>
          <a:p>
            <a:r>
              <a:rPr lang="en-US" dirty="0" smtClean="0"/>
              <a:t>The </a:t>
            </a:r>
            <a:r>
              <a:rPr lang="en-US" dirty="0"/>
              <a:t>physician and keeper must always pretend to believe them to </a:t>
            </a:r>
            <a:r>
              <a:rPr lang="en-US" dirty="0" smtClean="0"/>
              <a:t>be possessed </a:t>
            </a:r>
            <a:r>
              <a:rPr lang="en-US" dirty="0"/>
              <a:t>of reason.</a:t>
            </a:r>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All kinds of external disturbing influences on their senses and disposition should be if possible removed</a:t>
            </a:r>
            <a:r>
              <a:rPr lang="en-US" dirty="0" smtClean="0"/>
              <a:t>;</a:t>
            </a:r>
          </a:p>
          <a:p>
            <a:r>
              <a:rPr lang="en-US" dirty="0" smtClean="0"/>
              <a:t>there </a:t>
            </a:r>
            <a:r>
              <a:rPr lang="en-US" dirty="0"/>
              <a:t>are no amusements for their clouded spirit</a:t>
            </a:r>
            <a:r>
              <a:rPr lang="en-US" dirty="0" smtClean="0"/>
              <a:t>,</a:t>
            </a:r>
          </a:p>
          <a:p>
            <a:r>
              <a:rPr lang="en-US" dirty="0" smtClean="0"/>
              <a:t>no </a:t>
            </a:r>
            <a:r>
              <a:rPr lang="en-US" dirty="0"/>
              <a:t>salutary distractions, </a:t>
            </a:r>
            <a:endParaRPr lang="en-US" dirty="0" smtClean="0"/>
          </a:p>
          <a:p>
            <a:r>
              <a:rPr lang="en-US" dirty="0" smtClean="0"/>
              <a:t>no </a:t>
            </a:r>
            <a:r>
              <a:rPr lang="en-US" dirty="0"/>
              <a:t>means of instruction</a:t>
            </a:r>
            <a:r>
              <a:rPr lang="en-US" dirty="0" smtClean="0"/>
              <a:t>,</a:t>
            </a:r>
          </a:p>
          <a:p>
            <a:r>
              <a:rPr lang="en-US" dirty="0" smtClean="0"/>
              <a:t>no </a:t>
            </a:r>
            <a:r>
              <a:rPr lang="en-US" dirty="0"/>
              <a:t>soothing effects from conversation, books </a:t>
            </a:r>
            <a:r>
              <a:rPr lang="en-US" dirty="0" smtClean="0"/>
              <a:t>or</a:t>
            </a:r>
          </a:p>
          <a:p>
            <a:r>
              <a:rPr lang="en-US" dirty="0" smtClean="0"/>
              <a:t>other </a:t>
            </a:r>
            <a:r>
              <a:rPr lang="en-US" dirty="0"/>
              <a:t>things for the soul that pines or frets in the chains of the diseased body, </a:t>
            </a:r>
            <a:endParaRPr lang="en-US" dirty="0" smtClean="0"/>
          </a:p>
          <a:p>
            <a:r>
              <a:rPr lang="en-US" dirty="0" smtClean="0"/>
              <a:t>no </a:t>
            </a:r>
            <a:r>
              <a:rPr lang="en-US" dirty="0"/>
              <a:t>invigoration for it, </a:t>
            </a:r>
            <a:endParaRPr lang="en-US" dirty="0" smtClean="0"/>
          </a:p>
          <a:p>
            <a:r>
              <a:rPr lang="en-US" dirty="0" smtClean="0"/>
              <a:t>but </a:t>
            </a:r>
            <a:r>
              <a:rPr lang="en-US" dirty="0"/>
              <a:t>the care; </a:t>
            </a:r>
            <a:r>
              <a:rPr lang="en-US" dirty="0" smtClean="0"/>
              <a:t> it </a:t>
            </a:r>
            <a:r>
              <a:rPr lang="en-US" dirty="0"/>
              <a:t>is only when the bodily health is changed for the better that </a:t>
            </a:r>
            <a:r>
              <a:rPr lang="en-US" dirty="0" err="1"/>
              <a:t>tranquillity</a:t>
            </a:r>
            <a:r>
              <a:rPr lang="en-US" dirty="0"/>
              <a:t> and comfort again beam upon their mind</a:t>
            </a:r>
            <a:r>
              <a:rPr lang="en-US" dirty="0" smtClean="0"/>
              <a:t>.</a:t>
            </a:r>
            <a:endParaRPr lang="en-US" dirty="0"/>
          </a:p>
          <a:p>
            <a:endParaRPr lang="en-US" dirty="0"/>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treatment of the violent insane manic and melancholic </a:t>
            </a:r>
            <a:r>
              <a:rPr lang="en-US" dirty="0" smtClean="0"/>
              <a:t>can </a:t>
            </a:r>
            <a:r>
              <a:rPr lang="en-US" dirty="0"/>
              <a:t>take place only in </a:t>
            </a:r>
            <a:r>
              <a:rPr lang="en-US" dirty="0" smtClean="0"/>
              <a:t>an institution </a:t>
            </a:r>
            <a:r>
              <a:rPr lang="en-US" dirty="0"/>
              <a:t>specially arranged for their treatment </a:t>
            </a:r>
            <a:r>
              <a:rPr lang="en-US" dirty="0" smtClean="0"/>
              <a:t>but </a:t>
            </a:r>
            <a:r>
              <a:rPr lang="en-US" dirty="0"/>
              <a:t>not within the family circle of </a:t>
            </a:r>
            <a:r>
              <a:rPr lang="en-US" dirty="0" smtClean="0"/>
              <a:t>the patient</a:t>
            </a:r>
            <a:r>
              <a:rPr lang="en-US" dirty="0"/>
              <a: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He often </a:t>
            </a:r>
            <a:r>
              <a:rPr lang="en-US" dirty="0" smtClean="0"/>
              <a:t>witnesses the </a:t>
            </a:r>
            <a:r>
              <a:rPr lang="en-US" dirty="0"/>
              <a:t>occurrence of ingratitude, cruelty, refined malice and propensities most disgraceful</a:t>
            </a:r>
          </a:p>
          <a:p>
            <a:r>
              <a:rPr lang="en-US" dirty="0"/>
              <a:t>and degrading to humanity, which were precisely the qualities possessed by the </a:t>
            </a:r>
            <a:r>
              <a:rPr lang="en-US" dirty="0" smtClean="0"/>
              <a:t>patient before </a:t>
            </a:r>
            <a:r>
              <a:rPr lang="en-US" dirty="0"/>
              <a:t>he grew ill.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230</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err="1"/>
              <a:t>Antipsoric</a:t>
            </a:r>
            <a:r>
              <a:rPr lang="en-US" dirty="0"/>
              <a:t> remedies selected for each particular case of mental or emotional disease</a:t>
            </a:r>
          </a:p>
          <a:p>
            <a:r>
              <a:rPr lang="en-US" dirty="0"/>
              <a:t>(there are incredibly numerous varieties of them) be quite </a:t>
            </a:r>
            <a:r>
              <a:rPr lang="en-US" dirty="0" err="1"/>
              <a:t>homoeopathically</a:t>
            </a:r>
            <a:r>
              <a:rPr lang="en-US" dirty="0"/>
              <a:t> suited for </a:t>
            </a:r>
            <a:r>
              <a:rPr lang="en-US" dirty="0" smtClean="0"/>
              <a:t>the faithfully </a:t>
            </a:r>
            <a:r>
              <a:rPr lang="en-US" dirty="0"/>
              <a:t>traced picture of the morbid state,</a:t>
            </a:r>
          </a:p>
          <a:p>
            <a:r>
              <a:rPr lang="en-US" dirty="0"/>
              <a:t>as the emotional and mental state, constituting the principal symptom of such a patient, </a:t>
            </a:r>
            <a:endParaRPr lang="en-US" dirty="0" smtClean="0"/>
          </a:p>
          <a:p>
            <a:r>
              <a:rPr lang="en-US" dirty="0" smtClean="0"/>
              <a:t>Is so </a:t>
            </a:r>
            <a:r>
              <a:rPr lang="en-US" dirty="0"/>
              <a:t>unmistakably perceptible, </a:t>
            </a:r>
          </a:p>
          <a:p>
            <a:r>
              <a:rPr lang="en-US" dirty="0"/>
              <a:t> </a:t>
            </a:r>
            <a:r>
              <a:rPr lang="en-US" dirty="0" smtClean="0"/>
              <a:t>then </a:t>
            </a:r>
            <a:r>
              <a:rPr lang="en-US" dirty="0"/>
              <a:t>the most striking improvement in no very long time,</a:t>
            </a:r>
          </a:p>
          <a:p>
            <a:r>
              <a:rPr lang="en-US" dirty="0"/>
              <a:t> </a:t>
            </a:r>
            <a:r>
              <a:rPr lang="en-US" dirty="0" smtClean="0"/>
              <a:t>No </a:t>
            </a:r>
            <a:r>
              <a:rPr lang="en-US" dirty="0" err="1"/>
              <a:t>physicking</a:t>
            </a:r>
            <a:r>
              <a:rPr lang="en-US" dirty="0"/>
              <a:t> the patient to death with the largest oft repeated doses of all other unsuitable (allopathic) medicines</a:t>
            </a:r>
            <a:r>
              <a:rPr lang="en-US" dirty="0" smtClean="0"/>
              <a:t>.</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Indeed, I can confidently assert, from great experience, that the vast superiority of the homoeopathic system over all other conceivable methods of the treatment is nowhere displayed in a more triumphant light than in mental and emotional diseases of long standing, which originally sprang from corporeal maladies or were developed simultaneously with them</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Those who were patient when well often become obstinate, violent, hasty, or even intolerant and capricious, or impatient or </a:t>
            </a:r>
            <a:r>
              <a:rPr lang="en-US" dirty="0" err="1"/>
              <a:t>disponding</a:t>
            </a:r>
            <a:r>
              <a:rPr lang="en-US" dirty="0"/>
              <a:t> when ill</a:t>
            </a:r>
            <a:r>
              <a:rPr lang="en-US" dirty="0" smtClean="0"/>
              <a:t>;</a:t>
            </a:r>
          </a:p>
          <a:p>
            <a:r>
              <a:rPr lang="en-US" dirty="0" smtClean="0"/>
              <a:t>those </a:t>
            </a:r>
            <a:r>
              <a:rPr lang="en-US" dirty="0"/>
              <a:t>formerly chaste </a:t>
            </a:r>
            <a:r>
              <a:rPr lang="en-US" dirty="0" smtClean="0"/>
              <a:t>and modest </a:t>
            </a:r>
            <a:r>
              <a:rPr lang="en-US" dirty="0"/>
              <a:t>often frequently become lascivious and shameless.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 clear-headed person </a:t>
            </a:r>
            <a:r>
              <a:rPr lang="en-US" dirty="0" smtClean="0"/>
              <a:t>not infrequently </a:t>
            </a:r>
            <a:r>
              <a:rPr lang="en-US" dirty="0"/>
              <a:t>becomes obtuse of intellect, </a:t>
            </a:r>
            <a:endParaRPr lang="en-US" dirty="0" smtClean="0"/>
          </a:p>
          <a:p>
            <a:r>
              <a:rPr lang="en-US" dirty="0" smtClean="0"/>
              <a:t>while </a:t>
            </a:r>
            <a:r>
              <a:rPr lang="en-US" dirty="0"/>
              <a:t>one ordinarily weak-minded </a:t>
            </a:r>
            <a:r>
              <a:rPr lang="en-US" dirty="0" smtClean="0"/>
              <a:t>becomes more </a:t>
            </a:r>
            <a:r>
              <a:rPr lang="en-US" dirty="0"/>
              <a:t>prudent and thoughtful; and </a:t>
            </a:r>
            <a:endParaRPr lang="en-US" dirty="0" smtClean="0"/>
          </a:p>
          <a:p>
            <a:r>
              <a:rPr lang="en-US" dirty="0" smtClean="0"/>
              <a:t>a </a:t>
            </a:r>
            <a:r>
              <a:rPr lang="en-US" dirty="0"/>
              <a:t>man slow to make up his mind sometimes </a:t>
            </a:r>
            <a:r>
              <a:rPr lang="en-US" dirty="0" smtClean="0"/>
              <a:t>acquires great </a:t>
            </a:r>
            <a:r>
              <a:rPr lang="en-US" dirty="0"/>
              <a:t>presence of mind and quickness of resolve, etc.</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211</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The state of the disposition of the patient often chiefly determines the selection of the homoeopathic remedy, as being a decidedly characteristic symptom.</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212</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dirty="0"/>
              <a:t>The Creator of therapeutic agents has also had particular regard to this main feature of </a:t>
            </a:r>
            <a:r>
              <a:rPr lang="en-US" dirty="0" smtClean="0"/>
              <a:t>all diseases</a:t>
            </a:r>
            <a:r>
              <a:rPr lang="en-US" dirty="0"/>
              <a:t>, the altered state of the disposition and mind, for there is no powerful </a:t>
            </a:r>
            <a:r>
              <a:rPr lang="en-US" dirty="0" smtClean="0"/>
              <a:t>medicinal substance </a:t>
            </a:r>
            <a:r>
              <a:rPr lang="en-US" dirty="0"/>
              <a:t>in the world which does not very notably alter the state of the disposition </a:t>
            </a:r>
            <a:r>
              <a:rPr lang="en-US" dirty="0" smtClean="0"/>
              <a:t>and mind </a:t>
            </a:r>
            <a:r>
              <a:rPr lang="en-US" dirty="0"/>
              <a:t>in the healthy individual who tests it, and every medicine does so in a </a:t>
            </a:r>
            <a:r>
              <a:rPr lang="en-US" dirty="0" smtClean="0"/>
              <a:t>different manner</a:t>
            </a:r>
            <a:r>
              <a:rPr lang="en-US" dirty="0"/>
              <a:t>.</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TotalTime>
  <Words>2247</Words>
  <Application>Microsoft Office PowerPoint</Application>
  <PresentationFormat>On-screen Show (4:3)</PresentationFormat>
  <Paragraphs>276</Paragraphs>
  <Slides>51</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51</vt:i4>
      </vt:variant>
    </vt:vector>
  </HeadingPairs>
  <TitlesOfParts>
    <vt:vector size="57" baseType="lpstr">
      <vt:lpstr>Algerian</vt:lpstr>
      <vt:lpstr>Arial</vt:lpstr>
      <vt:lpstr>Arno Pro</vt:lpstr>
      <vt:lpstr>Arno Pro Smbd Caption</vt:lpstr>
      <vt:lpstr>Calibri</vt:lpstr>
      <vt:lpstr>Office Theme</vt:lpstr>
      <vt:lpstr>210-230. Treatment of so-called mental or emotional diseases. </vt:lpstr>
      <vt:lpstr>§ 210 </vt:lpstr>
      <vt:lpstr>PowerPoint Presentation</vt:lpstr>
      <vt:lpstr>PowerPoint Presentation</vt:lpstr>
      <vt:lpstr>PowerPoint Presentation</vt:lpstr>
      <vt:lpstr>PowerPoint Presentation</vt:lpstr>
      <vt:lpstr>PowerPoint Presentation</vt:lpstr>
      <vt:lpstr>§ 211 </vt:lpstr>
      <vt:lpstr>§ 212 </vt:lpstr>
      <vt:lpstr>§ 213 </vt:lpstr>
      <vt:lpstr>PowerPoint Presentation</vt:lpstr>
      <vt:lpstr>§ 214 </vt:lpstr>
      <vt:lpstr>   § 215     </vt:lpstr>
      <vt:lpstr>§ 216   </vt:lpstr>
      <vt:lpstr>PowerPoint Presentation</vt:lpstr>
      <vt:lpstr>PowerPoint Presentation</vt:lpstr>
      <vt:lpstr>PowerPoint Presentation</vt:lpstr>
      <vt:lpstr>PowerPoint Presentation</vt:lpstr>
      <vt:lpstr>   § 217 </vt:lpstr>
      <vt:lpstr>§ 218 </vt:lpstr>
      <vt:lpstr>§ 219 </vt:lpstr>
      <vt:lpstr>§ 220  </vt:lpstr>
      <vt:lpstr>PowerPoint Presentation</vt:lpstr>
      <vt:lpstr>§ 221</vt:lpstr>
      <vt:lpstr>PowerPoint Presentation</vt:lpstr>
      <vt:lpstr>PowerPoint Presentation</vt:lpstr>
      <vt:lpstr>§ 222 </vt:lpstr>
      <vt:lpstr>PowerPoint Presentation</vt:lpstr>
      <vt:lpstr>PowerPoint Presentation</vt:lpstr>
      <vt:lpstr>§ 223 </vt:lpstr>
      <vt:lpstr>§ 224 </vt:lpstr>
      <vt:lpstr>PowerPoint Presentation</vt:lpstr>
      <vt:lpstr>PowerPoint Presentation</vt:lpstr>
      <vt:lpstr>PowerPoint Presentation</vt:lpstr>
      <vt:lpstr>PowerPoint Presentation</vt:lpstr>
      <vt:lpstr>§ 225 </vt:lpstr>
      <vt:lpstr>PowerPoint Presentation</vt:lpstr>
      <vt:lpstr>§ 226 </vt:lpstr>
      <vt:lpstr>PowerPoint Presentation</vt:lpstr>
      <vt:lpstr>§ 227 </vt:lpstr>
      <vt:lpstr>§ 228 </vt:lpstr>
      <vt:lpstr>PowerPoint Presentation</vt:lpstr>
      <vt:lpstr>PowerPoint Presentation</vt:lpstr>
      <vt:lpstr>PowerPoint Presentation</vt:lpstr>
      <vt:lpstr>PowerPoint Presentation</vt:lpstr>
      <vt:lpstr>§ 229 </vt:lpstr>
      <vt:lpstr>PowerPoint Presentation</vt:lpstr>
      <vt:lpstr>PowerPoint Presentation</vt:lpstr>
      <vt:lpstr>PowerPoint Presentation</vt:lpstr>
      <vt:lpstr>§ 230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210-230. Treatment of so-called mental or emotional diseases. </dc:title>
  <dc:creator>PC</dc:creator>
  <cp:lastModifiedBy>Lib Lab One</cp:lastModifiedBy>
  <cp:revision>31</cp:revision>
  <dcterms:created xsi:type="dcterms:W3CDTF">2014-09-24T12:23:13Z</dcterms:created>
  <dcterms:modified xsi:type="dcterms:W3CDTF">2021-02-01T10:25:23Z</dcterms:modified>
</cp:coreProperties>
</file>